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82" r:id="rId5"/>
    <p:sldId id="283" r:id="rId6"/>
    <p:sldId id="285" r:id="rId7"/>
    <p:sldId id="289" r:id="rId8"/>
    <p:sldId id="290" r:id="rId9"/>
    <p:sldId id="294" r:id="rId10"/>
    <p:sldId id="291" r:id="rId11"/>
    <p:sldId id="301" r:id="rId12"/>
    <p:sldId id="314" r:id="rId13"/>
    <p:sldId id="313" r:id="rId14"/>
    <p:sldId id="309" r:id="rId15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CC"/>
    <a:srgbClr val="66FF66"/>
    <a:srgbClr val="AECEFC"/>
    <a:srgbClr val="CCFF66"/>
    <a:srgbClr val="FFCCFF"/>
    <a:srgbClr val="FF0000"/>
    <a:srgbClr val="0066CC"/>
    <a:srgbClr val="0066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E648D-D61E-4D7B-A9AF-E3B22BC92398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E2B5C-E04F-45F2-8A00-BA9A019EB833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56519-DA04-4A1C-B0C4-5B79F47A6D91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B801F-EFB4-4230-9378-6F0233C6D2A0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FA146-5624-4796-B73B-BE5F070DE479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A3EF9-B80E-4B5F-A708-27BB9E7D871A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C0280-1FA0-47EC-8C8F-C65C2EE034AC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21884-6E86-4F39-8B41-2DA5026DE3B5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5D324-9EED-4CAA-8BD8-74A744CECFFD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6CCDB-49E6-401E-9013-82299DAD8CE2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D5374-6D14-43AC-86A1-5093826B05E3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B70168-A8D3-463A-A336-D9B56153A7D9}" type="slidenum">
              <a:rPr lang="es-CL"/>
              <a:pPr/>
              <a:t>‹Nº›</a:t>
            </a:fld>
            <a:endParaRPr lang="es-CL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15" descr="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532813" y="0"/>
            <a:ext cx="6111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532813" y="6457950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/>
          </p:cNvSpPr>
          <p:nvPr/>
        </p:nvSpPr>
        <p:spPr bwMode="auto">
          <a:xfrm>
            <a:off x="457200" y="2667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es-ES_tradnl" sz="2000">
                <a:solidFill>
                  <a:srgbClr val="FFFFFF"/>
                </a:solidFill>
                <a:latin typeface="Calibri" charset="0"/>
                <a:sym typeface="Verdana" pitchFamily="34" charset="0"/>
              </a:rPr>
              <a:t>Subtitulo de la presentación en una línea</a:t>
            </a:r>
          </a:p>
          <a:p>
            <a:pPr defTabSz="457200">
              <a:spcBef>
                <a:spcPct val="20000"/>
              </a:spcBef>
            </a:pPr>
            <a:endParaRPr lang="en-US" sz="20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3315" name="Imagen 5" descr="fondo_p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/>
          </p:cNvSpPr>
          <p:nvPr/>
        </p:nvSpPr>
        <p:spPr bwMode="auto">
          <a:xfrm>
            <a:off x="3491880" y="3789040"/>
            <a:ext cx="51125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2400" b="1" dirty="0" smtClean="0">
                <a:solidFill>
                  <a:srgbClr val="FFFFFF"/>
                </a:solidFill>
                <a:latin typeface="+mn-lt"/>
                <a:sym typeface="Verdana Bold" charset="0"/>
              </a:rPr>
              <a:t>División Protección Pecuaria</a:t>
            </a:r>
          </a:p>
          <a:p>
            <a:r>
              <a:rPr lang="es-ES_tradnl" sz="3200" b="1" dirty="0" smtClean="0">
                <a:solidFill>
                  <a:srgbClr val="FFFFFF"/>
                </a:solidFill>
                <a:latin typeface="+mn-lt"/>
                <a:sym typeface="Verdana Bold" charset="0"/>
              </a:rPr>
              <a:t>ESTADO DE PROGRAMAS</a:t>
            </a:r>
          </a:p>
          <a:p>
            <a:r>
              <a:rPr lang="es-ES_tradnl" sz="3200" b="1" dirty="0" smtClean="0">
                <a:solidFill>
                  <a:srgbClr val="FFFFFF"/>
                </a:solidFill>
                <a:latin typeface="+mn-lt"/>
                <a:sym typeface="Verdana Bold" charset="0"/>
              </a:rPr>
              <a:t>SAG PECUARIOS </a:t>
            </a:r>
            <a:endParaRPr lang="es-ES_tradnl" sz="3200" b="1" dirty="0">
              <a:solidFill>
                <a:srgbClr val="FFFFFF"/>
              </a:solidFill>
              <a:latin typeface="+mn-lt"/>
              <a:sym typeface="Verdana Bold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5896" y="6926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Comisión Nacional de la Carne</a:t>
            </a:r>
            <a:endParaRPr lang="es-CL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23356"/>
              </p:ext>
            </p:extLst>
          </p:nvPr>
        </p:nvGraphicFramePr>
        <p:xfrm>
          <a:off x="539750" y="1628800"/>
          <a:ext cx="7560839" cy="480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164"/>
                <a:gridCol w="992837"/>
                <a:gridCol w="1145582"/>
                <a:gridCol w="992837"/>
                <a:gridCol w="992837"/>
                <a:gridCol w="1145582"/>
              </a:tblGrid>
              <a:tr h="551304"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Requisitos específicos</a:t>
                      </a:r>
                      <a:endParaRPr lang="es-CL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PABCO A</a:t>
                      </a:r>
                      <a:endParaRPr lang="es-CL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PABCO A- </a:t>
                      </a:r>
                      <a:r>
                        <a:rPr lang="es-CL" sz="1400" baseline="0" dirty="0" smtClean="0">
                          <a:solidFill>
                            <a:srgbClr val="0033CC"/>
                          </a:solidFill>
                        </a:rPr>
                        <a:t>UE</a:t>
                      </a:r>
                      <a:endParaRPr lang="es-CL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PABCO</a:t>
                      </a:r>
                      <a:r>
                        <a:rPr lang="es-CL" sz="1400" baseline="0" dirty="0" smtClean="0">
                          <a:solidFill>
                            <a:srgbClr val="0033CC"/>
                          </a:solidFill>
                        </a:rPr>
                        <a:t> A_LECHE</a:t>
                      </a:r>
                      <a:endParaRPr lang="es-CL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PABCO</a:t>
                      </a:r>
                      <a:r>
                        <a:rPr lang="es-CL" sz="1400" baseline="0" dirty="0" smtClean="0">
                          <a:solidFill>
                            <a:srgbClr val="0033CC"/>
                          </a:solidFill>
                        </a:rPr>
                        <a:t> B</a:t>
                      </a:r>
                      <a:endParaRPr lang="es-CL" sz="1400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solidFill>
                            <a:srgbClr val="0033CC"/>
                          </a:solidFill>
                        </a:rPr>
                        <a:t>NO PABCO</a:t>
                      </a:r>
                      <a:endParaRPr lang="es-CL" sz="14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24688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No</a:t>
                      </a:r>
                      <a:r>
                        <a:rPr lang="es-CL" sz="1400" baseline="0" dirty="0" smtClean="0"/>
                        <a:t> anabólico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</a:tr>
              <a:tr h="27164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No Guano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/>
                    </a:p>
                  </a:txBody>
                  <a:tcPr/>
                </a:tc>
              </a:tr>
              <a:tr h="224397">
                <a:tc>
                  <a:txBody>
                    <a:bodyPr/>
                    <a:lstStyle/>
                    <a:p>
                      <a:r>
                        <a:rPr lang="es-CL" sz="1400" dirty="0" err="1" smtClean="0"/>
                        <a:t>Reg</a:t>
                      </a:r>
                      <a:r>
                        <a:rPr lang="es-CL" sz="1400" dirty="0" smtClean="0"/>
                        <a:t> </a:t>
                      </a:r>
                      <a:r>
                        <a:rPr lang="es-CL" sz="1400" dirty="0" err="1" smtClean="0"/>
                        <a:t>Medicam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/>
                    </a:p>
                  </a:txBody>
                  <a:tcPr/>
                </a:tc>
              </a:tr>
              <a:tr h="249157">
                <a:tc>
                  <a:txBody>
                    <a:bodyPr/>
                    <a:lstStyle/>
                    <a:p>
                      <a:r>
                        <a:rPr lang="es-CL" sz="1400" dirty="0" err="1" smtClean="0"/>
                        <a:t>Reg</a:t>
                      </a:r>
                      <a:r>
                        <a:rPr lang="es-CL" sz="1400" dirty="0" smtClean="0"/>
                        <a:t> Insumos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err="1" smtClean="0"/>
                        <a:t>Paqu</a:t>
                      </a:r>
                      <a:r>
                        <a:rPr lang="es-CL" sz="1400" dirty="0" smtClean="0"/>
                        <a:t>. Higiene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err="1" smtClean="0"/>
                        <a:t>Cuadrat</a:t>
                      </a:r>
                      <a:r>
                        <a:rPr lang="es-CL" sz="1400" dirty="0" smtClean="0"/>
                        <a:t> </a:t>
                      </a:r>
                      <a:r>
                        <a:rPr lang="es-CL" sz="1400" dirty="0" err="1" smtClean="0"/>
                        <a:t>teorica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Cuadratura</a:t>
                      </a:r>
                      <a:r>
                        <a:rPr lang="es-CL" sz="1400" baseline="0" dirty="0" smtClean="0"/>
                        <a:t> real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b="1" dirty="0" smtClean="0">
                          <a:solidFill>
                            <a:srgbClr val="0033CC"/>
                          </a:solidFill>
                        </a:rPr>
                        <a:t>Requisitos generales</a:t>
                      </a:r>
                      <a:endParaRPr lang="es-CL" sz="14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AECE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>
                    <a:solidFill>
                      <a:srgbClr val="AECE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>
                    <a:solidFill>
                      <a:srgbClr val="AECE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>
                    <a:solidFill>
                      <a:srgbClr val="AECE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>
                    <a:solidFill>
                      <a:srgbClr val="AECE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400" dirty="0"/>
                    </a:p>
                  </a:txBody>
                  <a:tcPr>
                    <a:solidFill>
                      <a:srgbClr val="AECEFC"/>
                    </a:solidFill>
                  </a:tcPr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Trazabilidad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</a:tr>
              <a:tr h="265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No harina</a:t>
                      </a:r>
                      <a:r>
                        <a:rPr lang="es-CL" sz="1400" baseline="0" dirty="0" smtClean="0"/>
                        <a:t> c/h</a:t>
                      </a:r>
                      <a:endParaRPr lang="es-C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País</a:t>
                      </a:r>
                      <a:r>
                        <a:rPr lang="es-CL" sz="1400" baseline="0" dirty="0" smtClean="0"/>
                        <a:t> libre </a:t>
                      </a:r>
                      <a:r>
                        <a:rPr lang="es-CL" sz="1400" baseline="0" dirty="0" err="1" smtClean="0"/>
                        <a:t>enf</a:t>
                      </a:r>
                      <a:r>
                        <a:rPr lang="es-CL" sz="1400" baseline="0" dirty="0" smtClean="0"/>
                        <a:t>. OIE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</a:tr>
              <a:tr h="345925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Monitoreo residuos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s-CL" sz="1400" dirty="0" err="1" smtClean="0"/>
                        <a:t>Tbc</a:t>
                      </a:r>
                      <a:r>
                        <a:rPr lang="es-CL" sz="1400" dirty="0" smtClean="0"/>
                        <a:t>/</a:t>
                      </a:r>
                      <a:r>
                        <a:rPr lang="es-CL" sz="1400" dirty="0" err="1" smtClean="0"/>
                        <a:t>Bcl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baseline="0" dirty="0" err="1" smtClean="0"/>
                        <a:t>progr</a:t>
                      </a:r>
                      <a:r>
                        <a:rPr lang="es-CL" sz="1400" baseline="0" dirty="0" smtClean="0"/>
                        <a:t> control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x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1124744"/>
            <a:ext cx="9144000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   Panorámica: Sistemas </a:t>
            </a:r>
            <a:r>
              <a:rPr lang="es-CL" sz="1600" b="1" dirty="0">
                <a:solidFill>
                  <a:schemeClr val="accent2">
                    <a:lumMod val="75000"/>
                  </a:schemeClr>
                </a:solidFill>
              </a:rPr>
              <a:t>SAG Actuales de respaldo de exportaciones en Predio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-7431" y="0"/>
            <a:ext cx="9131099" cy="8367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6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4) Rediseño sistema respaldo predial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exportaciones y uso de anabólicos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7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32733" y="2028571"/>
            <a:ext cx="5219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rgbClr val="0033CC"/>
                </a:solidFill>
                <a:latin typeface="+mn-lt"/>
              </a:rPr>
              <a:t>OPCIÓN 1: </a:t>
            </a:r>
            <a:r>
              <a:rPr lang="es-CL" sz="1600" b="1" dirty="0" smtClean="0">
                <a:solidFill>
                  <a:srgbClr val="0033CC"/>
                </a:solidFill>
                <a:latin typeface="+mn-lt"/>
                <a:cs typeface="ＭＳ Ｐゴシック" charset="-128"/>
              </a:rPr>
              <a:t>Prohibición </a:t>
            </a:r>
            <a:r>
              <a:rPr lang="es-CL" sz="1600" b="1" dirty="0">
                <a:solidFill>
                  <a:srgbClr val="0033CC"/>
                </a:solidFill>
                <a:latin typeface="+mn-lt"/>
                <a:cs typeface="ＭＳ Ｐゴシック" charset="-128"/>
              </a:rPr>
              <a:t>de uso de anabólicos en </a:t>
            </a:r>
            <a:r>
              <a:rPr lang="es-CL" sz="1600" b="1" dirty="0" smtClean="0">
                <a:solidFill>
                  <a:srgbClr val="0033CC"/>
                </a:solidFill>
                <a:latin typeface="+mn-lt"/>
                <a:cs typeface="ＭＳ Ｐゴシック" charset="-128"/>
              </a:rPr>
              <a:t>todo Chile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7598" y="1629315"/>
            <a:ext cx="9151431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Calibri"/>
                <a:cs typeface="ＭＳ Ｐゴシック" charset="-128"/>
              </a:rPr>
              <a:t>          ESCENARIOS PARA EL CONTROL DEL USO DE  ANABÓLICOS EN CHILE</a:t>
            </a:r>
            <a:endParaRPr lang="es-CL" b="1" dirty="0"/>
          </a:p>
        </p:txBody>
      </p:sp>
      <p:sp>
        <p:nvSpPr>
          <p:cNvPr id="2" name="1 Rectángulo"/>
          <p:cNvSpPr/>
          <p:nvPr/>
        </p:nvSpPr>
        <p:spPr>
          <a:xfrm>
            <a:off x="453662" y="3091908"/>
            <a:ext cx="6998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C00000"/>
                </a:solidFill>
                <a:latin typeface="+mn-lt"/>
              </a:rPr>
              <a:t>OPCIÓN </a:t>
            </a:r>
            <a:r>
              <a:rPr lang="es-CL" sz="2000" b="1" dirty="0" smtClean="0">
                <a:solidFill>
                  <a:srgbClr val="C00000"/>
                </a:solidFill>
                <a:latin typeface="+mn-lt"/>
              </a:rPr>
              <a:t>3: </a:t>
            </a:r>
            <a:r>
              <a:rPr lang="es-CL" sz="2000" b="1" dirty="0" smtClean="0">
                <a:solidFill>
                  <a:srgbClr val="0066CC"/>
                </a:solidFill>
                <a:latin typeface="+mn-lt"/>
                <a:cs typeface="ＭＳ Ｐゴシック" charset="-128"/>
              </a:rPr>
              <a:t>Control positivo para </a:t>
            </a:r>
            <a:r>
              <a:rPr lang="es-CL" sz="2000" b="1" dirty="0">
                <a:solidFill>
                  <a:srgbClr val="0066CC"/>
                </a:solidFill>
                <a:latin typeface="+mn-lt"/>
                <a:cs typeface="ＭＳ Ｐゴシック" charset="-128"/>
              </a:rPr>
              <a:t>predios que utilicen anabólicos</a:t>
            </a:r>
            <a:r>
              <a:rPr lang="es-CL" sz="2000" b="1" dirty="0" smtClean="0">
                <a:solidFill>
                  <a:srgbClr val="0066CC"/>
                </a:solidFill>
                <a:latin typeface="+mn-lt"/>
                <a:cs typeface="ＭＳ Ｐゴシック" charset="-128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endParaRPr lang="es-CL" sz="2000" b="1" dirty="0">
              <a:solidFill>
                <a:srgbClr val="0066CC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3662" y="2367125"/>
            <a:ext cx="563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rgbClr val="0033CC"/>
                </a:solidFill>
                <a:latin typeface="+mn-lt"/>
              </a:rPr>
              <a:t>OPCIÓN 2: </a:t>
            </a:r>
            <a:r>
              <a:rPr lang="es-CL" sz="1600" b="1" dirty="0" smtClean="0">
                <a:solidFill>
                  <a:srgbClr val="0033CC"/>
                </a:solidFill>
                <a:latin typeface="+mn-lt"/>
                <a:cs typeface="ＭＳ Ｐゴシック" charset="-128"/>
              </a:rPr>
              <a:t>Seguir igual que hoy: autorización de </a:t>
            </a:r>
            <a:r>
              <a:rPr lang="es-CL" sz="1600" b="1" dirty="0">
                <a:solidFill>
                  <a:srgbClr val="0033CC"/>
                </a:solidFill>
                <a:latin typeface="+mn-lt"/>
                <a:cs typeface="ＭＳ Ｐゴシック" charset="-128"/>
              </a:rPr>
              <a:t>uso de anabólicos en </a:t>
            </a:r>
            <a:r>
              <a:rPr lang="es-CL" sz="1600" b="1" dirty="0" smtClean="0">
                <a:solidFill>
                  <a:srgbClr val="0033CC"/>
                </a:solidFill>
                <a:latin typeface="+mn-lt"/>
                <a:cs typeface="ＭＳ Ｐゴシック" charset="-128"/>
              </a:rPr>
              <a:t>todo Chile, y control a los predios que lo No usan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-7431" y="0"/>
            <a:ext cx="9131099" cy="11247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6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4) Rediseño sistema respaldo predial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exportaciones y uso de anabólicos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6426" y="3868481"/>
            <a:ext cx="6911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CL" dirty="0" smtClean="0"/>
              <a:t>Control </a:t>
            </a:r>
            <a:r>
              <a:rPr lang="es-CL" dirty="0"/>
              <a:t>de anabólicos desde la </a:t>
            </a:r>
            <a:r>
              <a:rPr lang="es-CL" dirty="0" smtClean="0"/>
              <a:t>importación, distribución y uso mediante sistema web oficial</a:t>
            </a:r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Registro positivo de predios que usen anabólicos, y </a:t>
            </a:r>
            <a:r>
              <a:rPr lang="es-CL" dirty="0"/>
              <a:t>vinculación a </a:t>
            </a:r>
            <a:r>
              <a:rPr lang="es-CL" dirty="0" smtClean="0"/>
              <a:t>SIPEC </a:t>
            </a:r>
            <a:r>
              <a:rPr lang="es-CL" dirty="0"/>
              <a:t>para definir elegibilidad de animales para distintos mercados</a:t>
            </a:r>
          </a:p>
          <a:p>
            <a:pPr marL="285750" indent="-285750">
              <a:buFont typeface="Arial" charset="0"/>
              <a:buChar char="•"/>
            </a:pPr>
            <a:r>
              <a:rPr lang="es-CL" dirty="0" smtClean="0"/>
              <a:t>Control directo SAG a predios que utilizan, y solo monitoreo general sobre los que no usan anabólicos.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3516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7598" y="1629315"/>
            <a:ext cx="9151431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b="1" dirty="0" smtClean="0">
                <a:latin typeface="Calibri"/>
                <a:cs typeface="ＭＳ Ｐゴシック" charset="-128"/>
              </a:rPr>
              <a:t>          SISTEMA DE RESPALDO DE MANEJO PREDIAL PARA CERTIFICACION EXPORTACIONES</a:t>
            </a:r>
            <a:endParaRPr lang="es-CL" b="1" dirty="0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-7431" y="0"/>
            <a:ext cx="9131099" cy="11247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6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4) Rediseño sistema respaldo predial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16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exportaciones y uso de anabólicos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3214" y="242088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PRINCIPIOS:</a:t>
            </a:r>
          </a:p>
          <a:p>
            <a:pPr marL="342900" lvl="0" indent="-342900">
              <a:buFont typeface="Arial" charset="0"/>
              <a:buChar char="•"/>
            </a:pP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Plantas </a:t>
            </a:r>
            <a:r>
              <a:rPr lang="es-CL" sz="2000" b="1" dirty="0" err="1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Faenadoras</a:t>
            </a: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 deben asumir control de proveedores en base a requisitos básicos de certificación para </a:t>
            </a:r>
            <a:r>
              <a:rPr lang="es-CL" sz="2000" b="1" dirty="0" err="1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verIficación</a:t>
            </a: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 SAG</a:t>
            </a:r>
            <a:endParaRPr lang="es-CL" sz="2000" b="1" dirty="0">
              <a:solidFill>
                <a:srgbClr val="0066CC"/>
              </a:solidFill>
              <a:latin typeface="Calibri"/>
              <a:cs typeface="ＭＳ Ｐゴシック" charset="-128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s-CL" sz="2000" b="1" dirty="0">
                <a:solidFill>
                  <a:srgbClr val="0066CC"/>
                </a:solidFill>
                <a:latin typeface="Calibri"/>
                <a:cs typeface="ＭＳ Ｐゴシック" charset="-128"/>
              </a:rPr>
              <a:t>Declaración notarial no uso </a:t>
            </a: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hormonas (Corto plazo)</a:t>
            </a:r>
          </a:p>
          <a:p>
            <a:pPr marL="342900" lvl="0" indent="-342900">
              <a:buFont typeface="Arial" charset="0"/>
              <a:buChar char="•"/>
            </a:pP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Registro de predios que usen hormonas y seguimiento de elegibilidad de animales para mercados sin anabólicos mediante Sistema Web Oficial (Junio 2016) </a:t>
            </a:r>
          </a:p>
          <a:p>
            <a:pPr marL="342900" lvl="0" indent="-342900">
              <a:buFont typeface="Arial" charset="0"/>
              <a:buChar char="•"/>
            </a:pPr>
            <a:r>
              <a:rPr lang="es-CL" sz="2000" b="1" dirty="0" smtClean="0">
                <a:solidFill>
                  <a:srgbClr val="0066CC"/>
                </a:solidFill>
                <a:latin typeface="Calibri"/>
                <a:cs typeface="ＭＳ Ｐゴシック" charset="-128"/>
              </a:rPr>
              <a:t>Declaración de buen manejo sanitario en predio</a:t>
            </a:r>
          </a:p>
          <a:p>
            <a:pPr marL="342900" lvl="0" indent="-342900">
              <a:buFont typeface="Arial" charset="0"/>
              <a:buChar char="•"/>
            </a:pPr>
            <a:endParaRPr lang="es-CL" sz="2000" b="1" dirty="0">
              <a:solidFill>
                <a:srgbClr val="0066CC"/>
              </a:solidFill>
              <a:latin typeface="Calibri"/>
              <a:cs typeface="ＭＳ Ｐゴシック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5242" y="5294557"/>
            <a:ext cx="6912768" cy="92333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s-CL" dirty="0" smtClean="0">
                <a:solidFill>
                  <a:schemeClr val="dk1"/>
                </a:solidFill>
              </a:rPr>
              <a:t>Predios que destinan animales a mercado </a:t>
            </a:r>
            <a:r>
              <a:rPr lang="es-CL" dirty="0">
                <a:solidFill>
                  <a:schemeClr val="dk1"/>
                </a:solidFill>
              </a:rPr>
              <a:t>con prohibición de uso anabólicos: China, Argentina, Brasil, Uruguay, Paraguay, Argelia, Israel (Excepto UE</a:t>
            </a:r>
            <a:r>
              <a:rPr lang="es-CL" dirty="0" smtClean="0">
                <a:solidFill>
                  <a:schemeClr val="dk1"/>
                </a:solidFill>
              </a:rPr>
              <a:t>), no requerirán ser </a:t>
            </a:r>
            <a:r>
              <a:rPr lang="es-CL" dirty="0" err="1" smtClean="0">
                <a:solidFill>
                  <a:schemeClr val="dk1"/>
                </a:solidFill>
              </a:rPr>
              <a:t>Pabco</a:t>
            </a:r>
            <a:r>
              <a:rPr lang="es-CL" dirty="0" smtClean="0">
                <a:solidFill>
                  <a:schemeClr val="dk1"/>
                </a:solidFill>
              </a:rPr>
              <a:t> A</a:t>
            </a:r>
            <a:endParaRPr lang="es-CL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64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s-ES_trad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Prioridades 2016</a:t>
            </a:r>
            <a:endParaRPr lang="es-CL" sz="2800" dirty="0" smtClean="0">
              <a:solidFill>
                <a:srgbClr val="EF41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539552" y="1340767"/>
            <a:ext cx="4392488" cy="4930055"/>
          </a:xfrm>
        </p:spPr>
        <p:txBody>
          <a:bodyPr/>
          <a:lstStyle/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Implementar las oportunidades comerciales abiertas para exportación de Bovinos vivos y  Carnes (Sistema China)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Fortalecer estandarización de inspección sanitaria SAG en plantas </a:t>
            </a:r>
            <a:r>
              <a:rPr lang="es-ES_tradnl" sz="2000" b="1" dirty="0" err="1" smtClean="0">
                <a:solidFill>
                  <a:srgbClr val="595959"/>
                </a:solidFill>
                <a:ea typeface="ヒラギノ角ゴ Pro W3" charset="-128"/>
              </a:rPr>
              <a:t>faenadoras</a:t>
            </a: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 (capacitación, procesos, sistemas)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Implementar Módulos de mejora de SIPEC y plan de fiscalización estratégica de Trazabilidad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Implementar Nuevos Sistemas relacionados con Producción Bovina (TBC, BC, Tema Anabólicos)  </a:t>
            </a:r>
            <a:endParaRPr lang="es-ES_tradnl" sz="2000" b="1" dirty="0">
              <a:solidFill>
                <a:srgbClr val="595959"/>
              </a:solidFill>
              <a:ea typeface="ヒラギノ角ゴ Pro W3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5" t="22687" r="38138" b="29017"/>
          <a:stretch/>
        </p:blipFill>
        <p:spPr bwMode="auto">
          <a:xfrm>
            <a:off x="5148064" y="1237834"/>
            <a:ext cx="3995937" cy="51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/>
          </p:cNvSpPr>
          <p:nvPr/>
        </p:nvSpPr>
        <p:spPr bwMode="auto">
          <a:xfrm>
            <a:off x="4572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s-ES_tradnl" altLang="es-CL">
                <a:solidFill>
                  <a:srgbClr val="FFFFFF"/>
                </a:solidFill>
                <a:sym typeface="Verdana" pitchFamily="34" charset="0"/>
              </a:rPr>
              <a:t>Subtitulo de la presentación en una línea</a:t>
            </a:r>
          </a:p>
          <a:p>
            <a:pPr eaLnBrk="1" hangingPunct="1">
              <a:buFontTx/>
              <a:buNone/>
            </a:pPr>
            <a:endParaRPr lang="en-US" altLang="es-CL">
              <a:solidFill>
                <a:srgbClr val="FFFFFF"/>
              </a:solidFill>
            </a:endParaRPr>
          </a:p>
        </p:txBody>
      </p:sp>
      <p:pic>
        <p:nvPicPr>
          <p:cNvPr id="25603" name="Imagen 5" descr="fondo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1"/>
          <p:cNvSpPr>
            <a:spLocks/>
          </p:cNvSpPr>
          <p:nvPr/>
        </p:nvSpPr>
        <p:spPr bwMode="auto">
          <a:xfrm>
            <a:off x="611188" y="1989138"/>
            <a:ext cx="3943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595959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L" sz="2400" b="1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División Protección Pecuaria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L" sz="2400" b="1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t="9702" r="52272" b="38470"/>
          <a:stretch>
            <a:fillRect/>
          </a:stretch>
        </p:blipFill>
        <p:spPr bwMode="auto">
          <a:xfrm>
            <a:off x="4554538" y="1279525"/>
            <a:ext cx="4651375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7606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s-ES_trad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2015</a:t>
            </a:r>
            <a:endParaRPr lang="es-CL" sz="2800" dirty="0" smtClean="0">
              <a:solidFill>
                <a:srgbClr val="EF414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539552" y="1340767"/>
            <a:ext cx="4536504" cy="4930055"/>
          </a:xfrm>
        </p:spPr>
        <p:txBody>
          <a:bodyPr/>
          <a:lstStyle/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Ampliar oportunidades comerciales para exportación de Bovinos y  Carnes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Mejorar operación de Sistemas de información que generaron fallas masivas a usuarios (ej. UE, trazabilidad)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Revisar y replantear Programas y Temas transversales que impactan la Producción de carnes (</a:t>
            </a:r>
            <a:r>
              <a:rPr lang="es-ES_tradnl" sz="2000" b="1" dirty="0" err="1" smtClean="0">
                <a:solidFill>
                  <a:srgbClr val="595959"/>
                </a:solidFill>
                <a:ea typeface="ヒラギノ角ゴ Pro W3" charset="-128"/>
              </a:rPr>
              <a:t>Pabco</a:t>
            </a: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, Programas BCL, TBC, Tema Anabólicos)  </a:t>
            </a:r>
          </a:p>
          <a:p>
            <a:pPr marL="457200" indent="-457200" eaLnBrk="1" hangingPunct="1">
              <a:buClr>
                <a:srgbClr val="006CB7"/>
              </a:buClr>
              <a:buAutoNum type="arabicParenR"/>
            </a:pPr>
            <a:r>
              <a:rPr lang="es-ES_tradnl" sz="2000" b="1" dirty="0" smtClean="0">
                <a:solidFill>
                  <a:srgbClr val="595959"/>
                </a:solidFill>
                <a:ea typeface="ヒラギノ角ゴ Pro W3" charset="-128"/>
              </a:rPr>
              <a:t> Reforzar </a:t>
            </a:r>
            <a:r>
              <a:rPr lang="es-ES_tradnl" sz="2000" b="1" dirty="0">
                <a:solidFill>
                  <a:srgbClr val="595959"/>
                </a:solidFill>
                <a:ea typeface="ヒラギノ角ゴ Pro W3" charset="-128"/>
              </a:rPr>
              <a:t>trabajo conjunto con sector privado</a:t>
            </a:r>
          </a:p>
          <a:p>
            <a:pPr eaLnBrk="1" hangingPunct="1">
              <a:buClr>
                <a:srgbClr val="006CB7"/>
              </a:buClr>
            </a:pPr>
            <a:endParaRPr lang="es-ES_tradnl" sz="2000" b="1" dirty="0">
              <a:solidFill>
                <a:srgbClr val="595959"/>
              </a:solidFill>
              <a:ea typeface="ヒラギノ角ゴ Pro W3" charset="-128"/>
            </a:endParaRPr>
          </a:p>
          <a:p>
            <a:pPr eaLnBrk="1" hangingPunct="1">
              <a:buClr>
                <a:srgbClr val="006CB7"/>
              </a:buClr>
            </a:pPr>
            <a:endParaRPr lang="es-CL" sz="20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5" t="22687" r="38138" b="29017"/>
          <a:stretch/>
        </p:blipFill>
        <p:spPr bwMode="auto">
          <a:xfrm>
            <a:off x="5171994" y="1268760"/>
            <a:ext cx="3972007" cy="51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0" y="476672"/>
            <a:ext cx="9144000" cy="576064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 smtClean="0">
                <a:solidFill>
                  <a:srgbClr val="0066CC"/>
                </a:solidFill>
                <a:latin typeface="Verdana" pitchFamily="34" charset="0"/>
                <a:cs typeface="ＭＳ Ｐゴシック" charset="-128"/>
              </a:rPr>
              <a:t>Temas a revisar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rgbClr val="EF4144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3568" y="1844824"/>
            <a:ext cx="3384376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EXPORTACION ANIMALES VIVOS  </a:t>
            </a:r>
          </a:p>
          <a:p>
            <a:pPr marL="342900" indent="-342900">
              <a:buAutoNum type="arabicPeriod"/>
            </a:pPr>
            <a:endParaRPr lang="es-CL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s-CL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TBC y BCL</a:t>
            </a:r>
          </a:p>
          <a:p>
            <a:pPr marL="342900" indent="-342900">
              <a:buAutoNum type="arabicPeriod"/>
            </a:pPr>
            <a:endParaRPr lang="es-CL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s-CL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TRAZABILIDAD </a:t>
            </a:r>
          </a:p>
          <a:p>
            <a:pPr marL="342900" indent="-342900">
              <a:buAutoNum type="arabicPeriod"/>
            </a:pPr>
            <a:endParaRPr lang="es-CL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es-CL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SISTEMAS DE RESPALDO DE EXPORTACIONES A NIVEL PREDIAL y PABCO</a:t>
            </a:r>
            <a:endParaRPr lang="es-CL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67944" y="198884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0033CC"/>
                </a:solidFill>
                <a:latin typeface="+mn-lt"/>
              </a:rPr>
              <a:t>…Tema nuevo donde se ha generado músculo con eficacia</a:t>
            </a:r>
          </a:p>
          <a:p>
            <a:endParaRPr lang="es-CL" i="1" dirty="0" smtClean="0">
              <a:solidFill>
                <a:srgbClr val="0033CC"/>
              </a:solidFill>
              <a:latin typeface="+mn-lt"/>
            </a:endParaRPr>
          </a:p>
          <a:p>
            <a:r>
              <a:rPr lang="es-CL" i="1" dirty="0" smtClean="0">
                <a:solidFill>
                  <a:srgbClr val="0033CC"/>
                </a:solidFill>
                <a:latin typeface="+mn-lt"/>
              </a:rPr>
              <a:t>... Reimpulsando Programas un poco dormidos</a:t>
            </a:r>
          </a:p>
          <a:p>
            <a:endParaRPr lang="es-CL" i="1" dirty="0" smtClean="0">
              <a:solidFill>
                <a:srgbClr val="0033CC"/>
              </a:solidFill>
              <a:latin typeface="+mn-lt"/>
            </a:endParaRPr>
          </a:p>
          <a:p>
            <a:r>
              <a:rPr lang="es-CL" i="1" dirty="0" smtClean="0">
                <a:solidFill>
                  <a:srgbClr val="0033CC"/>
                </a:solidFill>
                <a:latin typeface="+mn-lt"/>
              </a:rPr>
              <a:t>….Estabilizando y reenfocando los procesos</a:t>
            </a:r>
          </a:p>
          <a:p>
            <a:endParaRPr lang="es-CL" i="1" dirty="0" smtClean="0">
              <a:solidFill>
                <a:srgbClr val="0033CC"/>
              </a:solidFill>
              <a:latin typeface="+mn-lt"/>
            </a:endParaRPr>
          </a:p>
          <a:p>
            <a:endParaRPr lang="es-CL" i="1" dirty="0" smtClean="0">
              <a:solidFill>
                <a:srgbClr val="0033CC"/>
              </a:solidFill>
              <a:latin typeface="+mn-lt"/>
            </a:endParaRPr>
          </a:p>
          <a:p>
            <a:r>
              <a:rPr lang="es-CL" i="1" dirty="0" smtClean="0">
                <a:solidFill>
                  <a:srgbClr val="0033CC"/>
                </a:solidFill>
                <a:latin typeface="+mn-lt"/>
              </a:rPr>
              <a:t>….Buscando Rediseños de mayor eficiencia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67939"/>
              </p:ext>
            </p:extLst>
          </p:nvPr>
        </p:nvGraphicFramePr>
        <p:xfrm>
          <a:off x="539552" y="3268663"/>
          <a:ext cx="766869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72"/>
                <a:gridCol w="5616624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MERCADO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SITUACION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CHINA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24.000 vaquillas ya exportados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TURQUIA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7.000 novillos ya exportados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PARAGUAY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40 toritos ya exportados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EGIPTO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Mercado</a:t>
                      </a:r>
                      <a:r>
                        <a:rPr lang="es-CL" baseline="0" dirty="0" smtClean="0"/>
                        <a:t> abierto Nov 2015. Exportaciones potenciales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MÉXICO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Muy pronto a lograrse acuerdo (reproducción</a:t>
                      </a:r>
                      <a:r>
                        <a:rPr lang="es-CL" baseline="0" dirty="0" smtClean="0"/>
                        <a:t> engorda)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ECUADOR 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Mercado abierto Dic 2015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rgbClr val="0033CC"/>
                          </a:solidFill>
                        </a:rPr>
                        <a:t>ECUADOR OVINOS</a:t>
                      </a:r>
                      <a:endParaRPr lang="es-CL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Muy</a:t>
                      </a:r>
                      <a:r>
                        <a:rPr lang="es-CL" baseline="0" dirty="0" smtClean="0"/>
                        <a:t> pronto a lograrse acuerdo: Exportación 2.000 </a:t>
                      </a:r>
                      <a:r>
                        <a:rPr lang="es-CL" baseline="0" dirty="0" err="1" smtClean="0"/>
                        <a:t>anim</a:t>
                      </a:r>
                      <a:r>
                        <a:rPr lang="es-CL" baseline="0" dirty="0" smtClean="0"/>
                        <a:t> 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2"/>
          <a:stretch>
            <a:fillRect/>
          </a:stretch>
        </p:blipFill>
        <p:spPr bwMode="auto">
          <a:xfrm>
            <a:off x="7352762" y="1646882"/>
            <a:ext cx="1778337" cy="141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r="17805"/>
          <a:stretch>
            <a:fillRect/>
          </a:stretch>
        </p:blipFill>
        <p:spPr bwMode="auto">
          <a:xfrm>
            <a:off x="6012160" y="1103956"/>
            <a:ext cx="1702607" cy="12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-1" y="0"/>
            <a:ext cx="9131099" cy="908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1) Exportación animales vivos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2482" y="110395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 smtClean="0">
                <a:solidFill>
                  <a:srgbClr val="0033CC"/>
                </a:solidFill>
                <a:latin typeface="+mn-lt"/>
              </a:rPr>
              <a:t>Acciones pioneras y eficaces</a:t>
            </a:r>
          </a:p>
          <a:p>
            <a:pPr marL="285750" indent="-285750">
              <a:buFontTx/>
              <a:buChar char="-"/>
            </a:pPr>
            <a:r>
              <a:rPr lang="es-CL" dirty="0" smtClean="0">
                <a:solidFill>
                  <a:srgbClr val="0033CC"/>
                </a:solidFill>
                <a:latin typeface="+mn-lt"/>
              </a:rPr>
              <a:t>Mayor agilidad y sentido práctico en nuevas negociaciones sanitarias</a:t>
            </a:r>
          </a:p>
          <a:p>
            <a:pPr marL="285750" indent="-285750">
              <a:buFontTx/>
              <a:buChar char="-"/>
            </a:pPr>
            <a:r>
              <a:rPr lang="es-CL" dirty="0" smtClean="0">
                <a:solidFill>
                  <a:srgbClr val="0033CC"/>
                </a:solidFill>
                <a:latin typeface="+mn-lt"/>
              </a:rPr>
              <a:t>Mayor operatividad en el cumplimiento de requisitos sanitarios para mercados con acuerdos zoosanitarios</a:t>
            </a:r>
          </a:p>
          <a:p>
            <a:pPr marL="285750" indent="-285750">
              <a:buFontTx/>
              <a:buChar char="-"/>
            </a:pPr>
            <a:r>
              <a:rPr lang="es-CL" dirty="0" smtClean="0">
                <a:solidFill>
                  <a:srgbClr val="0033CC"/>
                </a:solidFill>
                <a:latin typeface="+mn-lt"/>
              </a:rPr>
              <a:t>Reconocimiento de Estado Sanitario País.</a:t>
            </a:r>
          </a:p>
        </p:txBody>
      </p:sp>
    </p:spTree>
    <p:extLst>
      <p:ext uri="{BB962C8B-B14F-4D97-AF65-F5344CB8AC3E}">
        <p14:creationId xmlns:p14="http://schemas.microsoft.com/office/powerpoint/2010/main" val="39368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11509" r="29083" b="6201"/>
          <a:stretch/>
        </p:blipFill>
        <p:spPr bwMode="auto">
          <a:xfrm>
            <a:off x="587892" y="1484784"/>
            <a:ext cx="6504388" cy="48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-1" y="0"/>
            <a:ext cx="9131099" cy="908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8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2) Programas BCL y TBC Bovina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580" y="908720"/>
            <a:ext cx="9144000" cy="3960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kern="0" noProof="0" dirty="0" smtClean="0">
                <a:solidFill>
                  <a:srgbClr val="0066CC"/>
                </a:solidFill>
                <a:latin typeface="Calibri" panose="020F0502020204030204" pitchFamily="34" charset="0"/>
                <a:cs typeface="ＭＳ Ｐゴシック" charset="-128"/>
              </a:rPr>
              <a:t>           </a:t>
            </a:r>
            <a:r>
              <a:rPr lang="es-ES_tradnl" sz="2000" b="1" kern="0" noProof="0" dirty="0" smtClean="0">
                <a:solidFill>
                  <a:srgbClr val="0033CC"/>
                </a:solidFill>
                <a:latin typeface="Calibri" panose="020F0502020204030204" pitchFamily="34" charset="0"/>
                <a:cs typeface="ＭＳ Ｐゴシック" charset="-128"/>
              </a:rPr>
              <a:t>Estrategia Programa BRUCELOSIS:  </a:t>
            </a:r>
            <a:r>
              <a:rPr lang="es-ES_tradnl" sz="20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ＭＳ Ｐゴシック" charset="-128"/>
              </a:rPr>
              <a:t>ERRADICACION EN CORTO PLAZO</a:t>
            </a:r>
            <a:endParaRPr lang="es-ES_tradnl" sz="2000" b="1" kern="0" noProof="0" dirty="0" smtClean="0">
              <a:solidFill>
                <a:srgbClr val="FF0000"/>
              </a:solidFill>
              <a:latin typeface="Calibri" panose="020F0502020204030204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rgbClr val="EF4144"/>
              </a:solidFill>
              <a:effectLst/>
              <a:uLnTx/>
              <a:uFillTx/>
              <a:latin typeface="Calibri" panose="020F0502020204030204" pitchFamily="34" charset="0"/>
              <a:cs typeface="ＭＳ Ｐゴシック" charset="-128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38193"/>
              </p:ext>
            </p:extLst>
          </p:nvPr>
        </p:nvGraphicFramePr>
        <p:xfrm>
          <a:off x="755576" y="1772816"/>
          <a:ext cx="7200799" cy="3629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7992"/>
                <a:gridCol w="2450303"/>
                <a:gridCol w="2922504"/>
              </a:tblGrid>
              <a:tr h="372867">
                <a:tc>
                  <a:txBody>
                    <a:bodyPr/>
                    <a:lstStyle/>
                    <a:p>
                      <a:r>
                        <a:rPr lang="es-CL" sz="2000" b="1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Zonas</a:t>
                      </a:r>
                      <a:endParaRPr lang="es-CL" sz="2000" b="1" kern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b="1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Regiones</a:t>
                      </a:r>
                      <a:endParaRPr lang="es-CL" sz="2000" b="1" kern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b="1" kern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Estrategia</a:t>
                      </a:r>
                      <a:endParaRPr lang="es-CL" sz="2000" b="1" kern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3578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Libre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Palena, Aysén, Magallanes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exótica.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Mantener libre. Mejorar vigilancia limítrofes.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1486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Ausencia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Arica a Coquimbo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Declarar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zona libre. Vigilancia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6408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Incidencia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Valparaíso 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Biobío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Tratar como enfermedad exótica (</a:t>
                      </a: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predios + prohibición </a:t>
                      </a: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Movims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5217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incidencia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Araucanía a Los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Lagos</a:t>
                      </a:r>
                      <a:endParaRPr lang="es-C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 máxima en encontrar origen enfermedad – rastreo. Planes de saneamiento.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/>
          </p:cNvSpPr>
          <p:nvPr/>
        </p:nvSpPr>
        <p:spPr bwMode="auto">
          <a:xfrm>
            <a:off x="-1" y="0"/>
            <a:ext cx="9131099" cy="908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8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2) Programas BCL y TBC Bovina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3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32179"/>
              </p:ext>
            </p:extLst>
          </p:nvPr>
        </p:nvGraphicFramePr>
        <p:xfrm>
          <a:off x="467545" y="1844824"/>
          <a:ext cx="7848871" cy="390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403"/>
                <a:gridCol w="2223847"/>
                <a:gridCol w="3793621"/>
              </a:tblGrid>
              <a:tr h="6178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Zona</a:t>
                      </a:r>
                      <a:endParaRPr lang="es-CL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Región</a:t>
                      </a:r>
                      <a:r>
                        <a:rPr lang="es-C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/Provincia</a:t>
                      </a: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Estrategia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2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Erradicación Norte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Erradicación SUR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Norte (15-2)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 (8,5-12)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Vigilancia + (</a:t>
                      </a:r>
                      <a:r>
                        <a:rPr lang="es-CL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Qt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predial + </a:t>
                      </a:r>
                      <a:r>
                        <a:rPr lang="es-CL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Mov</a:t>
                      </a: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Reducción Incidencia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118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Control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Centro - Sur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Clasificación masiva Predios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Medidas sanitarias +movimientos autorizados entre zonas en base a riesgo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s-CL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Alta Prevalencia (</a:t>
                      </a:r>
                      <a:r>
                        <a:rPr lang="es-CL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Hotspots</a:t>
                      </a:r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en zonas de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Melipilla y Los Ángeles (Planes específicos)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Clasificación de todos 100% los predios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Identificación diagnóstica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Planes de trabajo especial </a:t>
                      </a:r>
                      <a:endParaRPr lang="es-C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/>
          </p:cNvSpPr>
          <p:nvPr/>
        </p:nvSpPr>
        <p:spPr bwMode="auto">
          <a:xfrm>
            <a:off x="0" y="908332"/>
            <a:ext cx="9144000" cy="3960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kern="0" noProof="0" dirty="0" smtClean="0">
                <a:solidFill>
                  <a:srgbClr val="0066CC"/>
                </a:solidFill>
                <a:latin typeface="+mn-lt"/>
                <a:cs typeface="ＭＳ Ｐゴシック" charset="-128"/>
              </a:rPr>
              <a:t>         Estrategia Programa TUBERCULOSIS: </a:t>
            </a:r>
            <a:r>
              <a:rPr lang="es-ES_tradnl" sz="2000" b="1" kern="0" dirty="0" smtClean="0">
                <a:solidFill>
                  <a:srgbClr val="FF0000"/>
                </a:solidFill>
                <a:latin typeface="+mn-lt"/>
                <a:cs typeface="ＭＳ Ｐゴシック" charset="-128"/>
              </a:rPr>
              <a:t>RASTREO INTENSIVO Y SANEAMIENTO</a:t>
            </a:r>
            <a:endParaRPr lang="es-ES_tradnl" sz="2000" b="1" kern="0" noProof="0" dirty="0" smtClean="0">
              <a:solidFill>
                <a:srgbClr val="FF0000"/>
              </a:solidFill>
              <a:latin typeface="+mn-lt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rgbClr val="EF4144"/>
              </a:solidFill>
              <a:effectLst/>
              <a:uLnTx/>
              <a:uFillTx/>
              <a:latin typeface="+mn-lt"/>
              <a:cs typeface="ＭＳ Ｐゴシック" charset="-128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-1" y="0"/>
            <a:ext cx="9131099" cy="908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8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2) Programas BCL y TBC Bovina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8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70644"/>
              </p:ext>
            </p:extLst>
          </p:nvPr>
        </p:nvGraphicFramePr>
        <p:xfrm>
          <a:off x="2987824" y="1268760"/>
          <a:ext cx="5688632" cy="435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02"/>
                <a:gridCol w="2562274"/>
                <a:gridCol w="1787856"/>
              </a:tblGrid>
              <a:tr h="432048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MEJORA</a:t>
                      </a:r>
                      <a:endParaRPr lang="es-CL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ACCION CLAVE </a:t>
                      </a:r>
                      <a:r>
                        <a:rPr lang="es-CL" sz="1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(ejemplos)</a:t>
                      </a:r>
                      <a:endParaRPr lang="es-CL" sz="14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LOGRO</a:t>
                      </a:r>
                      <a:endParaRPr lang="es-CL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33CC"/>
                          </a:solidFill>
                        </a:rPr>
                        <a:t>Estabilizar</a:t>
                      </a:r>
                      <a:r>
                        <a:rPr lang="es-CL" sz="1600" b="1" baseline="0" dirty="0" smtClean="0">
                          <a:solidFill>
                            <a:srgbClr val="0033CC"/>
                          </a:solidFill>
                        </a:rPr>
                        <a:t> Sistema</a:t>
                      </a:r>
                      <a:endParaRPr lang="es-CL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Equipo especial  (5 ingenieros informáticos) exclusivos a estabilizar la estructura </a:t>
                      </a:r>
                      <a:r>
                        <a:rPr lang="es-CL" sz="1400" baseline="0" dirty="0" smtClean="0"/>
                        <a:t>y la BD</a:t>
                      </a:r>
                      <a:endParaRPr lang="es-C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CL" sz="1400" dirty="0" smtClean="0"/>
                        <a:t>Sistema estable (92% reducción en fallas de SIPEC</a:t>
                      </a:r>
                      <a:r>
                        <a:rPr lang="es-CL" sz="1400" baseline="0" dirty="0" smtClean="0"/>
                        <a:t> por causa del  sistema)</a:t>
                      </a:r>
                      <a:endParaRPr lang="es-CL" sz="14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33CC"/>
                          </a:solidFill>
                        </a:rPr>
                        <a:t>Disminuir información con</a:t>
                      </a:r>
                      <a:r>
                        <a:rPr lang="es-CL" sz="1600" b="1" baseline="0" dirty="0" smtClean="0">
                          <a:solidFill>
                            <a:srgbClr val="0033CC"/>
                          </a:solidFill>
                        </a:rPr>
                        <a:t> errores</a:t>
                      </a:r>
                      <a:r>
                        <a:rPr lang="es-CL" sz="1600" b="1" dirty="0" smtClean="0">
                          <a:solidFill>
                            <a:srgbClr val="0033CC"/>
                          </a:solidFill>
                        </a:rPr>
                        <a:t> en la BD</a:t>
                      </a:r>
                      <a:endParaRPr lang="es-CL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Módulo Distribuidor</a:t>
                      </a:r>
                      <a:r>
                        <a:rPr lang="es-CL" sz="1400" baseline="0" dirty="0" smtClean="0"/>
                        <a:t> de DIIOS (Ene 2016)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Módulo Ferias (Ene 2016)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CL" sz="1400" dirty="0" smtClean="0"/>
                        <a:t>Se estima los datos basura bordean el 24% y se reducirán en 3 años</a:t>
                      </a: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s-CL" sz="1600" b="1" dirty="0" err="1" smtClean="0">
                          <a:solidFill>
                            <a:srgbClr val="0033CC"/>
                          </a:solidFill>
                        </a:rPr>
                        <a:t>Eficientar</a:t>
                      </a:r>
                      <a:r>
                        <a:rPr lang="es-CL" sz="1600" b="1" dirty="0" smtClean="0">
                          <a:solidFill>
                            <a:srgbClr val="0033CC"/>
                          </a:solidFill>
                        </a:rPr>
                        <a:t> operación </a:t>
                      </a:r>
                      <a:endParaRPr lang="es-CL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Personal digitador especial en 13 regiones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Capacitaciones 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CL" sz="1400" dirty="0" smtClean="0"/>
                        <a:t>Mayor eficiencia en ingreso</a:t>
                      </a:r>
                      <a:r>
                        <a:rPr lang="es-CL" sz="1400" baseline="0" dirty="0" smtClean="0"/>
                        <a:t> de información</a:t>
                      </a:r>
                    </a:p>
                  </a:txBody>
                  <a:tcPr/>
                </a:tc>
              </a:tr>
              <a:tr h="1026770">
                <a:tc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33CC"/>
                          </a:solidFill>
                        </a:rPr>
                        <a:t>Adecuar</a:t>
                      </a:r>
                      <a:r>
                        <a:rPr lang="es-CL" sz="1600" b="1" baseline="0" dirty="0" smtClean="0">
                          <a:solidFill>
                            <a:srgbClr val="0033CC"/>
                          </a:solidFill>
                        </a:rPr>
                        <a:t> y actualizar normativa</a:t>
                      </a:r>
                      <a:endParaRPr lang="es-CL" sz="16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CL" sz="1400" dirty="0" smtClean="0"/>
                        <a:t>Nueva Resolución madre y 6 Resoluciones hijas por especie mejoradas según opinión de regiones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5 de 7 resoluciones ya tramitadas, con consulta</a:t>
                      </a:r>
                      <a:r>
                        <a:rPr lang="es-CL" sz="1400" baseline="0" dirty="0" smtClean="0"/>
                        <a:t> publica realizada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 bwMode="auto">
          <a:xfrm>
            <a:off x="-1" y="0"/>
            <a:ext cx="9131099" cy="908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8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8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3) Estado Sistema Trazabilidad</a:t>
            </a:r>
            <a:endParaRPr kumimoji="0" lang="es-C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8" t="10037" r="41365" b="20312"/>
          <a:stretch/>
        </p:blipFill>
        <p:spPr bwMode="auto">
          <a:xfrm>
            <a:off x="-108520" y="1196752"/>
            <a:ext cx="240193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59832" y="5949280"/>
            <a:ext cx="518457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rgbClr val="C00000"/>
                </a:solidFill>
              </a:rPr>
              <a:t>Prueba de fuego que mostró la eficacia de Trazabilidad SAG: exportación de bovinos en </a:t>
            </a:r>
            <a:r>
              <a:rPr lang="es-CL" sz="1600" b="1" dirty="0" err="1" smtClean="0">
                <a:solidFill>
                  <a:srgbClr val="C00000"/>
                </a:solidFill>
              </a:rPr>
              <a:t>pié</a:t>
            </a:r>
            <a:endParaRPr lang="es-CL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3" y="1988840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CL" dirty="0" smtClean="0">
                <a:solidFill>
                  <a:srgbClr val="4D4D4D"/>
                </a:solidFill>
                <a:latin typeface="+mn-lt"/>
              </a:rPr>
              <a:t>El mercado de la UE exige altos requisitos sanitarios en predio, los cuales se respaldan mediante el sistema PABCO.</a:t>
            </a:r>
          </a:p>
          <a:p>
            <a:pPr marL="457200" indent="-457200">
              <a:buFont typeface="Arial" pitchFamily="34" charset="0"/>
              <a:buChar char="•"/>
            </a:pPr>
            <a:endParaRPr lang="es-CL" dirty="0" smtClean="0">
              <a:solidFill>
                <a:srgbClr val="4D4D4D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dirty="0" smtClean="0">
                <a:solidFill>
                  <a:srgbClr val="4D4D4D"/>
                </a:solidFill>
                <a:latin typeface="+mn-lt"/>
              </a:rPr>
              <a:t>Hay mercados que exigen sólo 4 requisitos base, y que no requieren sistema especial de respaldo. A ellos se destina y certifica el </a:t>
            </a:r>
            <a:r>
              <a:rPr lang="es-CL" dirty="0" smtClean="0">
                <a:solidFill>
                  <a:srgbClr val="FF0000"/>
                </a:solidFill>
                <a:latin typeface="+mn-lt"/>
                <a:cs typeface="ＭＳ Ｐゴシック" charset="-128"/>
              </a:rPr>
              <a:t>78,0</a:t>
            </a:r>
            <a:r>
              <a:rPr lang="es-CL" dirty="0">
                <a:solidFill>
                  <a:srgbClr val="4D4D4D"/>
                </a:solidFill>
                <a:latin typeface="+mn-lt"/>
              </a:rPr>
              <a:t>% del volumen total de carne </a:t>
            </a:r>
            <a:r>
              <a:rPr lang="es-CL" dirty="0" smtClean="0">
                <a:solidFill>
                  <a:srgbClr val="4D4D4D"/>
                </a:solidFill>
                <a:latin typeface="+mn-lt"/>
              </a:rPr>
              <a:t>exportada.</a:t>
            </a:r>
          </a:p>
          <a:p>
            <a:pPr marL="457200" indent="-457200">
              <a:buFont typeface="Arial" pitchFamily="34" charset="0"/>
              <a:buChar char="•"/>
            </a:pPr>
            <a:endParaRPr lang="es-CL" dirty="0" smtClean="0">
              <a:solidFill>
                <a:srgbClr val="4D4D4D"/>
              </a:solidFill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dirty="0" smtClean="0">
                <a:solidFill>
                  <a:srgbClr val="4D4D4D"/>
                </a:solidFill>
                <a:latin typeface="+mn-lt"/>
              </a:rPr>
              <a:t>Hay mercados que exigen requisitos intermedios (en lo fundamental no uso de Anabólicos y registros sanitarios básicos).  Para estos mercados no existe sistema especial de respaldo de exportaciones, y hasta hoy se usa PABCO  </a:t>
            </a:r>
            <a:endParaRPr lang="es-CL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-1" y="0"/>
            <a:ext cx="9131099" cy="15567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2400" b="1" kern="0" dirty="0" smtClean="0">
              <a:solidFill>
                <a:schemeClr val="bg1"/>
              </a:solidFill>
              <a:latin typeface="Verdana" pitchFamily="34" charset="0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4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4) Rediseño sistema respaldo predial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0" dirty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</a:t>
            </a:r>
            <a:r>
              <a:rPr lang="es-ES_tradnl" sz="2400" b="1" kern="0" dirty="0" smtClean="0">
                <a:solidFill>
                  <a:schemeClr val="bg1"/>
                </a:solidFill>
                <a:latin typeface="Verdana" pitchFamily="34" charset="0"/>
                <a:cs typeface="ＭＳ Ｐゴシック" charset="-128"/>
              </a:rPr>
              <a:t>    exportaciones y uso de anabólicos</a:t>
            </a:r>
            <a:endParaRPr kumimoji="0" lang="es-C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cs typeface="ＭＳ Ｐゴシック" charset="-128"/>
            </a:endParaRPr>
          </a:p>
        </p:txBody>
      </p:sp>
      <p:sp>
        <p:nvSpPr>
          <p:cNvPr id="4" name="3 Llamada rectangular redondeada"/>
          <p:cNvSpPr/>
          <p:nvPr/>
        </p:nvSpPr>
        <p:spPr>
          <a:xfrm>
            <a:off x="5631075" y="4435957"/>
            <a:ext cx="3024336" cy="1800200"/>
          </a:xfrm>
          <a:prstGeom prst="wedgeRoundRectCallout">
            <a:avLst>
              <a:gd name="adj1" fmla="val -68934"/>
              <a:gd name="adj2" fmla="val 1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33CC"/>
                </a:solidFill>
              </a:rPr>
              <a:t>Alternativa: Diseño de nuevo sistema de respaldo de condiciones sanitarias para mercados de exigencias intermedias </a:t>
            </a:r>
            <a:endParaRPr lang="es-CL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38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1093</Words>
  <Application>Microsoft Office PowerPoint</Application>
  <PresentationFormat>Presentación en pantalla (4:3)</PresentationFormat>
  <Paragraphs>216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ＭＳ Ｐゴシック</vt:lpstr>
      <vt:lpstr>Verdana</vt:lpstr>
      <vt:lpstr>Verdana Bold</vt:lpstr>
      <vt:lpstr>ヒラギノ角ゴ Pro W3</vt:lpstr>
      <vt:lpstr>Diseño predeterminado</vt:lpstr>
      <vt:lpstr>Presentación de PowerPoint</vt:lpstr>
      <vt:lpstr>Foco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Prioridades 2016</vt:lpstr>
      <vt:lpstr>Presentación de PowerPoint</vt:lpstr>
    </vt:vector>
  </TitlesOfParts>
  <Company>Fundación Comunicaciones del Agro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Victoria Neriz</dc:creator>
  <cp:lastModifiedBy>Alicia Canales Meza</cp:lastModifiedBy>
  <cp:revision>97</cp:revision>
  <dcterms:created xsi:type="dcterms:W3CDTF">2011-01-07T13:55:19Z</dcterms:created>
  <dcterms:modified xsi:type="dcterms:W3CDTF">2016-06-10T19:52:54Z</dcterms:modified>
</cp:coreProperties>
</file>