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63" r:id="rId6"/>
  </p:sldMasterIdLst>
  <p:notesMasterIdLst>
    <p:notesMasterId r:id="rId22"/>
  </p:notesMasterIdLst>
  <p:handoutMasterIdLst>
    <p:handoutMasterId r:id="rId23"/>
  </p:handoutMasterIdLst>
  <p:sldIdLst>
    <p:sldId id="265" r:id="rId7"/>
    <p:sldId id="262" r:id="rId8"/>
    <p:sldId id="293" r:id="rId9"/>
    <p:sldId id="272" r:id="rId10"/>
    <p:sldId id="294" r:id="rId11"/>
    <p:sldId id="299" r:id="rId12"/>
    <p:sldId id="301" r:id="rId13"/>
    <p:sldId id="300" r:id="rId14"/>
    <p:sldId id="302" r:id="rId15"/>
    <p:sldId id="303" r:id="rId16"/>
    <p:sldId id="297" r:id="rId17"/>
    <p:sldId id="292" r:id="rId18"/>
    <p:sldId id="296" r:id="rId19"/>
    <p:sldId id="269" r:id="rId20"/>
    <p:sldId id="270" r:id="rId21"/>
  </p:sldIdLst>
  <p:sldSz cx="9144000" cy="6858000" type="screen4x3"/>
  <p:notesSz cx="68580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udia Cristina Carbonell  Piccardo" initials="CCCP" lastIdx="3" clrIdx="0"/>
  <p:cmAuthor id="1" name="Daniela Acuña Reyes" initials="DAR" lastIdx="1" clrIdx="1"/>
  <p:cmAuthor id="2" name="Jaime Antonio Giacomozzi Carrasco" initials="JAGC"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174"/>
    <a:srgbClr val="006600"/>
    <a:srgbClr val="BFC943"/>
    <a:srgbClr val="2D875A"/>
    <a:srgbClr val="006666"/>
    <a:srgbClr val="3399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094" autoAdjust="0"/>
  </p:normalViewPr>
  <p:slideViewPr>
    <p:cSldViewPr>
      <p:cViewPr varScale="1">
        <p:scale>
          <a:sx n="86" d="100"/>
          <a:sy n="86" d="100"/>
        </p:scale>
        <p:origin x="1554" y="78"/>
      </p:cViewPr>
      <p:guideLst>
        <p:guide orient="horz" pos="2160"/>
        <p:guide pos="2880"/>
      </p:guideLst>
    </p:cSldViewPr>
  </p:slideViewPr>
  <p:outlineViewPr>
    <p:cViewPr>
      <p:scale>
        <a:sx n="33" d="100"/>
        <a:sy n="33" d="100"/>
      </p:scale>
      <p:origin x="0" y="-26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023E10-867C-41B2-B074-1B2130F255FB}" type="doc">
      <dgm:prSet loTypeId="urn:microsoft.com/office/officeart/2008/layout/NameandTitleOrganizationalChart" loCatId="hierarchy" qsTypeId="urn:microsoft.com/office/officeart/2005/8/quickstyle/simple1" qsCatId="simple" csTypeId="urn:microsoft.com/office/officeart/2005/8/colors/colorful2" csCatId="colorful" phldr="1"/>
      <dgm:spPr/>
      <dgm:t>
        <a:bodyPr/>
        <a:lstStyle/>
        <a:p>
          <a:endParaRPr lang="es-CL"/>
        </a:p>
      </dgm:t>
    </dgm:pt>
    <dgm:pt modelId="{A71A307D-1B34-455A-9C27-DDA43BEE485D}">
      <dgm:prSet phldrT="[Texto]" custT="1"/>
      <dgm:spPr>
        <a:solidFill>
          <a:srgbClr val="DED174"/>
        </a:solidFill>
      </dgm:spPr>
      <dgm:t>
        <a:bodyPr/>
        <a:lstStyle/>
        <a:p>
          <a:r>
            <a:rPr lang="es-CL" sz="2400" dirty="0" smtClean="0"/>
            <a:t>ACHIC</a:t>
          </a:r>
          <a:endParaRPr lang="es-CL" sz="2400" dirty="0"/>
        </a:p>
      </dgm:t>
    </dgm:pt>
    <dgm:pt modelId="{454735FF-1885-4610-82D0-0737D87E996E}">
      <dgm:prSet phldrT="[Texto]" custT="1"/>
      <dgm:spPr/>
      <dgm:t>
        <a:bodyPr/>
        <a:lstStyle/>
        <a:p>
          <a:r>
            <a:rPr lang="es-CL" sz="2000" dirty="0" smtClean="0"/>
            <a:t>FAENACAR</a:t>
          </a:r>
          <a:endParaRPr lang="es-CL" sz="2000" dirty="0"/>
        </a:p>
      </dgm:t>
    </dgm:pt>
    <dgm:pt modelId="{518B729D-A02D-4DE0-AFD6-D1AAC3D3571F}" type="asst">
      <dgm:prSet phldrT="[Texto]" custT="1"/>
      <dgm:spPr/>
      <dgm:t>
        <a:bodyPr/>
        <a:lstStyle/>
        <a:p>
          <a:r>
            <a:rPr lang="es-CL" sz="2400" dirty="0" smtClean="0"/>
            <a:t>AFECH</a:t>
          </a:r>
          <a:endParaRPr lang="es-CL" sz="2400" dirty="0"/>
        </a:p>
      </dgm:t>
    </dgm:pt>
    <dgm:pt modelId="{173187EC-95B0-4649-B73A-5DC6786AA222}">
      <dgm:prSet phldrT="[Texto]" custT="1"/>
      <dgm:spPr/>
      <dgm:t>
        <a:bodyPr/>
        <a:lstStyle/>
        <a:p>
          <a:r>
            <a:rPr lang="es-CL" sz="2400" dirty="0" smtClean="0"/>
            <a:t>SAGO, SAVAL, SOFO, AFC</a:t>
          </a:r>
          <a:endParaRPr lang="es-CL" sz="2400" dirty="0"/>
        </a:p>
      </dgm:t>
    </dgm:pt>
    <dgm:pt modelId="{B7E9E587-7EB4-4F60-9425-7F5CD3257826}" type="sibTrans" cxnId="{2B48080B-BB37-4B64-929F-1CDD0A3D81D8}">
      <dgm:prSet/>
      <dgm:spPr/>
      <dgm:t>
        <a:bodyPr/>
        <a:lstStyle/>
        <a:p>
          <a:r>
            <a:rPr lang="es-CL" dirty="0" smtClean="0"/>
            <a:t>Productores</a:t>
          </a:r>
          <a:endParaRPr lang="es-CL" dirty="0"/>
        </a:p>
      </dgm:t>
    </dgm:pt>
    <dgm:pt modelId="{2B7106F1-6B90-41CB-97BE-F46F064D2391}" type="parTrans" cxnId="{2B48080B-BB37-4B64-929F-1CDD0A3D81D8}">
      <dgm:prSet/>
      <dgm:spPr/>
      <dgm:t>
        <a:bodyPr/>
        <a:lstStyle/>
        <a:p>
          <a:endParaRPr lang="es-CL"/>
        </a:p>
      </dgm:t>
    </dgm:pt>
    <dgm:pt modelId="{A8CC7D2E-A7FB-4DE3-8CFC-E4714B92EAFF}" type="sibTrans" cxnId="{CCE1761B-FEEB-4042-BC0C-608AA5D69EAE}">
      <dgm:prSet/>
      <dgm:spPr/>
      <dgm:t>
        <a:bodyPr/>
        <a:lstStyle/>
        <a:p>
          <a:r>
            <a:rPr lang="es-CL" dirty="0" smtClean="0"/>
            <a:t>Carnicerías</a:t>
          </a:r>
          <a:endParaRPr lang="es-CL" dirty="0"/>
        </a:p>
      </dgm:t>
    </dgm:pt>
    <dgm:pt modelId="{62D272E5-407D-4BF3-949C-062B7F93EACD}" type="parTrans" cxnId="{CCE1761B-FEEB-4042-BC0C-608AA5D69EAE}">
      <dgm:prSet/>
      <dgm:spPr/>
      <dgm:t>
        <a:bodyPr/>
        <a:lstStyle/>
        <a:p>
          <a:endParaRPr lang="es-CL"/>
        </a:p>
      </dgm:t>
    </dgm:pt>
    <dgm:pt modelId="{58227B4B-7B4C-4807-8949-DED39321CC5E}" type="sibTrans" cxnId="{ADCC538C-6AB2-4C35-8224-95C59D176FC7}">
      <dgm:prSet/>
      <dgm:spPr/>
      <dgm:t>
        <a:bodyPr/>
        <a:lstStyle/>
        <a:p>
          <a:r>
            <a:rPr lang="es-CL" dirty="0" smtClean="0"/>
            <a:t>Frigoríficos</a:t>
          </a:r>
          <a:endParaRPr lang="es-CL" dirty="0"/>
        </a:p>
      </dgm:t>
    </dgm:pt>
    <dgm:pt modelId="{4763FD33-0874-45BA-A85B-CF89BD9A2C4D}" type="parTrans" cxnId="{ADCC538C-6AB2-4C35-8224-95C59D176FC7}">
      <dgm:prSet/>
      <dgm:spPr/>
      <dgm:t>
        <a:bodyPr/>
        <a:lstStyle/>
        <a:p>
          <a:endParaRPr lang="es-CL"/>
        </a:p>
      </dgm:t>
    </dgm:pt>
    <dgm:pt modelId="{E68E8BFD-1713-420E-9869-91F962CDFDC8}" type="sibTrans" cxnId="{53A29777-DC44-4CA1-A684-9BF9B0C10666}">
      <dgm:prSet custT="1"/>
      <dgm:spPr/>
      <dgm:t>
        <a:bodyPr/>
        <a:lstStyle/>
        <a:p>
          <a:r>
            <a:rPr lang="es-CL" sz="2400" dirty="0" smtClean="0"/>
            <a:t>Ferias Ganaderas</a:t>
          </a:r>
          <a:endParaRPr lang="es-CL" sz="2400" dirty="0"/>
        </a:p>
      </dgm:t>
    </dgm:pt>
    <dgm:pt modelId="{CB7B197E-CD45-4E89-8F0E-F6CCC33AA92A}" type="parTrans" cxnId="{53A29777-DC44-4CA1-A684-9BF9B0C10666}">
      <dgm:prSet/>
      <dgm:spPr/>
      <dgm:t>
        <a:bodyPr/>
        <a:lstStyle/>
        <a:p>
          <a:endParaRPr lang="es-CL"/>
        </a:p>
      </dgm:t>
    </dgm:pt>
    <dgm:pt modelId="{3703DBA6-6B45-48E3-AE3B-60D800D97D16}" type="pres">
      <dgm:prSet presAssocID="{8E023E10-867C-41B2-B074-1B2130F255FB}" presName="hierChild1" presStyleCnt="0">
        <dgm:presLayoutVars>
          <dgm:orgChart val="1"/>
          <dgm:chPref val="1"/>
          <dgm:dir/>
          <dgm:animOne val="branch"/>
          <dgm:animLvl val="lvl"/>
          <dgm:resizeHandles/>
        </dgm:presLayoutVars>
      </dgm:prSet>
      <dgm:spPr/>
      <dgm:t>
        <a:bodyPr/>
        <a:lstStyle/>
        <a:p>
          <a:endParaRPr lang="es-CL"/>
        </a:p>
      </dgm:t>
    </dgm:pt>
    <dgm:pt modelId="{B1001341-0316-4D7A-8E31-CFCD65385673}" type="pres">
      <dgm:prSet presAssocID="{173187EC-95B0-4649-B73A-5DC6786AA222}" presName="hierRoot1" presStyleCnt="0">
        <dgm:presLayoutVars>
          <dgm:hierBranch val="init"/>
        </dgm:presLayoutVars>
      </dgm:prSet>
      <dgm:spPr/>
      <dgm:t>
        <a:bodyPr/>
        <a:lstStyle/>
        <a:p>
          <a:endParaRPr lang="es-CL"/>
        </a:p>
      </dgm:t>
    </dgm:pt>
    <dgm:pt modelId="{C14F37AA-A792-4B0E-8051-CB815037C085}" type="pres">
      <dgm:prSet presAssocID="{173187EC-95B0-4649-B73A-5DC6786AA222}" presName="rootComposite1" presStyleCnt="0"/>
      <dgm:spPr/>
      <dgm:t>
        <a:bodyPr/>
        <a:lstStyle/>
        <a:p>
          <a:endParaRPr lang="es-CL"/>
        </a:p>
      </dgm:t>
    </dgm:pt>
    <dgm:pt modelId="{CBF2585F-A00C-4A88-9140-27EECE018DF6}" type="pres">
      <dgm:prSet presAssocID="{173187EC-95B0-4649-B73A-5DC6786AA222}" presName="rootText1" presStyleLbl="node0" presStyleIdx="0" presStyleCnt="1" custScaleX="168930" custScaleY="63680" custLinFactNeighborX="-3312" custLinFactNeighborY="-20561">
        <dgm:presLayoutVars>
          <dgm:chMax/>
          <dgm:chPref val="3"/>
        </dgm:presLayoutVars>
      </dgm:prSet>
      <dgm:spPr/>
      <dgm:t>
        <a:bodyPr/>
        <a:lstStyle/>
        <a:p>
          <a:endParaRPr lang="es-CL"/>
        </a:p>
      </dgm:t>
    </dgm:pt>
    <dgm:pt modelId="{BEC7BD17-52E4-4E3D-93E5-637A651F8E4C}" type="pres">
      <dgm:prSet presAssocID="{173187EC-95B0-4649-B73A-5DC6786AA222}" presName="titleText1" presStyleLbl="fgAcc0" presStyleIdx="0" presStyleCnt="1">
        <dgm:presLayoutVars>
          <dgm:chMax val="0"/>
          <dgm:chPref val="0"/>
        </dgm:presLayoutVars>
      </dgm:prSet>
      <dgm:spPr/>
      <dgm:t>
        <a:bodyPr/>
        <a:lstStyle/>
        <a:p>
          <a:endParaRPr lang="es-CL"/>
        </a:p>
      </dgm:t>
    </dgm:pt>
    <dgm:pt modelId="{757C572C-57AF-48D8-BA35-646DD18E8CF8}" type="pres">
      <dgm:prSet presAssocID="{173187EC-95B0-4649-B73A-5DC6786AA222}" presName="rootConnector1" presStyleLbl="node1" presStyleIdx="0" presStyleCnt="2"/>
      <dgm:spPr/>
      <dgm:t>
        <a:bodyPr/>
        <a:lstStyle/>
        <a:p>
          <a:endParaRPr lang="es-CL"/>
        </a:p>
      </dgm:t>
    </dgm:pt>
    <dgm:pt modelId="{E314D097-EE13-4E41-B366-CD9EBC1506F9}" type="pres">
      <dgm:prSet presAssocID="{173187EC-95B0-4649-B73A-5DC6786AA222}" presName="hierChild2" presStyleCnt="0"/>
      <dgm:spPr/>
      <dgm:t>
        <a:bodyPr/>
        <a:lstStyle/>
        <a:p>
          <a:endParaRPr lang="es-CL"/>
        </a:p>
      </dgm:t>
    </dgm:pt>
    <dgm:pt modelId="{8CCB5924-B88E-41C9-B3AD-0802BE6B1124}" type="pres">
      <dgm:prSet presAssocID="{4763FD33-0874-45BA-A85B-CF89BD9A2C4D}" presName="Name37" presStyleLbl="parChTrans1D2" presStyleIdx="0" presStyleCnt="3"/>
      <dgm:spPr/>
      <dgm:t>
        <a:bodyPr/>
        <a:lstStyle/>
        <a:p>
          <a:endParaRPr lang="es-CL"/>
        </a:p>
      </dgm:t>
    </dgm:pt>
    <dgm:pt modelId="{E1634F16-86D9-4807-9F27-325CCF11C907}" type="pres">
      <dgm:prSet presAssocID="{454735FF-1885-4610-82D0-0737D87E996E}" presName="hierRoot2" presStyleCnt="0">
        <dgm:presLayoutVars>
          <dgm:hierBranch val="init"/>
        </dgm:presLayoutVars>
      </dgm:prSet>
      <dgm:spPr/>
      <dgm:t>
        <a:bodyPr/>
        <a:lstStyle/>
        <a:p>
          <a:endParaRPr lang="es-CL"/>
        </a:p>
      </dgm:t>
    </dgm:pt>
    <dgm:pt modelId="{F7012328-6BD9-488B-A867-F33183336A5E}" type="pres">
      <dgm:prSet presAssocID="{454735FF-1885-4610-82D0-0737D87E996E}" presName="rootComposite" presStyleCnt="0"/>
      <dgm:spPr/>
      <dgm:t>
        <a:bodyPr/>
        <a:lstStyle/>
        <a:p>
          <a:endParaRPr lang="es-CL"/>
        </a:p>
      </dgm:t>
    </dgm:pt>
    <dgm:pt modelId="{3F28DC17-7CD6-4B8A-9AED-292186F78759}" type="pres">
      <dgm:prSet presAssocID="{454735FF-1885-4610-82D0-0737D87E996E}" presName="rootText" presStyleLbl="node1" presStyleIdx="0" presStyleCnt="2">
        <dgm:presLayoutVars>
          <dgm:chMax/>
          <dgm:chPref val="3"/>
        </dgm:presLayoutVars>
      </dgm:prSet>
      <dgm:spPr/>
      <dgm:t>
        <a:bodyPr/>
        <a:lstStyle/>
        <a:p>
          <a:endParaRPr lang="es-CL"/>
        </a:p>
      </dgm:t>
    </dgm:pt>
    <dgm:pt modelId="{9B726E57-452A-4264-8249-337CA4D08BE6}" type="pres">
      <dgm:prSet presAssocID="{454735FF-1885-4610-82D0-0737D87E996E}" presName="titleText2" presStyleLbl="fgAcc1" presStyleIdx="0" presStyleCnt="2">
        <dgm:presLayoutVars>
          <dgm:chMax val="0"/>
          <dgm:chPref val="0"/>
        </dgm:presLayoutVars>
      </dgm:prSet>
      <dgm:spPr/>
      <dgm:t>
        <a:bodyPr/>
        <a:lstStyle/>
        <a:p>
          <a:endParaRPr lang="es-CL"/>
        </a:p>
      </dgm:t>
    </dgm:pt>
    <dgm:pt modelId="{3F6D01D2-B2F6-4829-9E43-1DE8120801E0}" type="pres">
      <dgm:prSet presAssocID="{454735FF-1885-4610-82D0-0737D87E996E}" presName="rootConnector" presStyleLbl="node2" presStyleIdx="0" presStyleCnt="0"/>
      <dgm:spPr/>
      <dgm:t>
        <a:bodyPr/>
        <a:lstStyle/>
        <a:p>
          <a:endParaRPr lang="es-CL"/>
        </a:p>
      </dgm:t>
    </dgm:pt>
    <dgm:pt modelId="{92AF6DE9-03C7-4D1A-9614-5544073F89CE}" type="pres">
      <dgm:prSet presAssocID="{454735FF-1885-4610-82D0-0737D87E996E}" presName="hierChild4" presStyleCnt="0"/>
      <dgm:spPr/>
      <dgm:t>
        <a:bodyPr/>
        <a:lstStyle/>
        <a:p>
          <a:endParaRPr lang="es-CL"/>
        </a:p>
      </dgm:t>
    </dgm:pt>
    <dgm:pt modelId="{04D4275E-2F6D-4528-8A15-3B87A3386306}" type="pres">
      <dgm:prSet presAssocID="{454735FF-1885-4610-82D0-0737D87E996E}" presName="hierChild5" presStyleCnt="0"/>
      <dgm:spPr/>
      <dgm:t>
        <a:bodyPr/>
        <a:lstStyle/>
        <a:p>
          <a:endParaRPr lang="es-CL"/>
        </a:p>
      </dgm:t>
    </dgm:pt>
    <dgm:pt modelId="{C6B36752-53AC-4092-A83C-281AF60E2407}" type="pres">
      <dgm:prSet presAssocID="{62D272E5-407D-4BF3-949C-062B7F93EACD}" presName="Name37" presStyleLbl="parChTrans1D2" presStyleIdx="1" presStyleCnt="3"/>
      <dgm:spPr/>
      <dgm:t>
        <a:bodyPr/>
        <a:lstStyle/>
        <a:p>
          <a:endParaRPr lang="es-CL"/>
        </a:p>
      </dgm:t>
    </dgm:pt>
    <dgm:pt modelId="{EB39A6BC-1666-4384-8815-191E473A514B}" type="pres">
      <dgm:prSet presAssocID="{A71A307D-1B34-455A-9C27-DDA43BEE485D}" presName="hierRoot2" presStyleCnt="0">
        <dgm:presLayoutVars>
          <dgm:hierBranch val="init"/>
        </dgm:presLayoutVars>
      </dgm:prSet>
      <dgm:spPr/>
      <dgm:t>
        <a:bodyPr/>
        <a:lstStyle/>
        <a:p>
          <a:endParaRPr lang="es-CL"/>
        </a:p>
      </dgm:t>
    </dgm:pt>
    <dgm:pt modelId="{EAD3E60A-71A3-4979-9012-0DA9093C1C0B}" type="pres">
      <dgm:prSet presAssocID="{A71A307D-1B34-455A-9C27-DDA43BEE485D}" presName="rootComposite" presStyleCnt="0"/>
      <dgm:spPr/>
      <dgm:t>
        <a:bodyPr/>
        <a:lstStyle/>
        <a:p>
          <a:endParaRPr lang="es-CL"/>
        </a:p>
      </dgm:t>
    </dgm:pt>
    <dgm:pt modelId="{869911C1-384E-4E91-B141-D14073B75E85}" type="pres">
      <dgm:prSet presAssocID="{A71A307D-1B34-455A-9C27-DDA43BEE485D}" presName="rootText" presStyleLbl="node1" presStyleIdx="1" presStyleCnt="2">
        <dgm:presLayoutVars>
          <dgm:chMax/>
          <dgm:chPref val="3"/>
        </dgm:presLayoutVars>
      </dgm:prSet>
      <dgm:spPr/>
      <dgm:t>
        <a:bodyPr/>
        <a:lstStyle/>
        <a:p>
          <a:endParaRPr lang="es-CL"/>
        </a:p>
      </dgm:t>
    </dgm:pt>
    <dgm:pt modelId="{27A96928-42C1-4729-8DF1-73A8D35F5E17}" type="pres">
      <dgm:prSet presAssocID="{A71A307D-1B34-455A-9C27-DDA43BEE485D}" presName="titleText2" presStyleLbl="fgAcc1" presStyleIdx="1" presStyleCnt="2">
        <dgm:presLayoutVars>
          <dgm:chMax val="0"/>
          <dgm:chPref val="0"/>
        </dgm:presLayoutVars>
      </dgm:prSet>
      <dgm:spPr/>
      <dgm:t>
        <a:bodyPr/>
        <a:lstStyle/>
        <a:p>
          <a:endParaRPr lang="es-CL"/>
        </a:p>
      </dgm:t>
    </dgm:pt>
    <dgm:pt modelId="{5C1DE68D-1368-4093-AEE0-CBA9417CAC99}" type="pres">
      <dgm:prSet presAssocID="{A71A307D-1B34-455A-9C27-DDA43BEE485D}" presName="rootConnector" presStyleLbl="node2" presStyleIdx="0" presStyleCnt="0"/>
      <dgm:spPr/>
      <dgm:t>
        <a:bodyPr/>
        <a:lstStyle/>
        <a:p>
          <a:endParaRPr lang="es-CL"/>
        </a:p>
      </dgm:t>
    </dgm:pt>
    <dgm:pt modelId="{5CA812F2-E8B7-4B4C-91F2-6ED21884F20F}" type="pres">
      <dgm:prSet presAssocID="{A71A307D-1B34-455A-9C27-DDA43BEE485D}" presName="hierChild4" presStyleCnt="0"/>
      <dgm:spPr/>
      <dgm:t>
        <a:bodyPr/>
        <a:lstStyle/>
        <a:p>
          <a:endParaRPr lang="es-CL"/>
        </a:p>
      </dgm:t>
    </dgm:pt>
    <dgm:pt modelId="{1E163929-92F4-4714-960D-0E670BECDAF4}" type="pres">
      <dgm:prSet presAssocID="{A71A307D-1B34-455A-9C27-DDA43BEE485D}" presName="hierChild5" presStyleCnt="0"/>
      <dgm:spPr/>
      <dgm:t>
        <a:bodyPr/>
        <a:lstStyle/>
        <a:p>
          <a:endParaRPr lang="es-CL"/>
        </a:p>
      </dgm:t>
    </dgm:pt>
    <dgm:pt modelId="{66899BF9-9646-49A2-A1D3-11C84CB84C90}" type="pres">
      <dgm:prSet presAssocID="{173187EC-95B0-4649-B73A-5DC6786AA222}" presName="hierChild3" presStyleCnt="0"/>
      <dgm:spPr/>
      <dgm:t>
        <a:bodyPr/>
        <a:lstStyle/>
        <a:p>
          <a:endParaRPr lang="es-CL"/>
        </a:p>
      </dgm:t>
    </dgm:pt>
    <dgm:pt modelId="{899F8CF7-A7B2-4241-A738-B90CE6F888A4}" type="pres">
      <dgm:prSet presAssocID="{CB7B197E-CD45-4E89-8F0E-F6CCC33AA92A}" presName="Name96" presStyleLbl="parChTrans1D2" presStyleIdx="2" presStyleCnt="3"/>
      <dgm:spPr/>
      <dgm:t>
        <a:bodyPr/>
        <a:lstStyle/>
        <a:p>
          <a:endParaRPr lang="es-CL"/>
        </a:p>
      </dgm:t>
    </dgm:pt>
    <dgm:pt modelId="{488B1476-BB4E-424E-A1D6-4845404A8758}" type="pres">
      <dgm:prSet presAssocID="{518B729D-A02D-4DE0-AFD6-D1AAC3D3571F}" presName="hierRoot3" presStyleCnt="0">
        <dgm:presLayoutVars>
          <dgm:hierBranch val="init"/>
        </dgm:presLayoutVars>
      </dgm:prSet>
      <dgm:spPr/>
      <dgm:t>
        <a:bodyPr/>
        <a:lstStyle/>
        <a:p>
          <a:endParaRPr lang="es-CL"/>
        </a:p>
      </dgm:t>
    </dgm:pt>
    <dgm:pt modelId="{765A4E05-9A51-41FE-93FE-9BEE9CBEDC3F}" type="pres">
      <dgm:prSet presAssocID="{518B729D-A02D-4DE0-AFD6-D1AAC3D3571F}" presName="rootComposite3" presStyleCnt="0"/>
      <dgm:spPr/>
      <dgm:t>
        <a:bodyPr/>
        <a:lstStyle/>
        <a:p>
          <a:endParaRPr lang="es-CL"/>
        </a:p>
      </dgm:t>
    </dgm:pt>
    <dgm:pt modelId="{BBFC0BFB-CE4B-4323-915A-E41908F4ECA8}" type="pres">
      <dgm:prSet presAssocID="{518B729D-A02D-4DE0-AFD6-D1AAC3D3571F}" presName="rootText3" presStyleLbl="asst1" presStyleIdx="0" presStyleCnt="1" custScaleX="111988">
        <dgm:presLayoutVars>
          <dgm:chPref val="3"/>
        </dgm:presLayoutVars>
      </dgm:prSet>
      <dgm:spPr/>
      <dgm:t>
        <a:bodyPr/>
        <a:lstStyle/>
        <a:p>
          <a:endParaRPr lang="es-CL"/>
        </a:p>
      </dgm:t>
    </dgm:pt>
    <dgm:pt modelId="{CE3E8466-33CC-4478-BBF3-EFC7F7AFAB80}" type="pres">
      <dgm:prSet presAssocID="{518B729D-A02D-4DE0-AFD6-D1AAC3D3571F}" presName="titleText3" presStyleLbl="fgAcc2" presStyleIdx="0" presStyleCnt="1" custScaleX="150565">
        <dgm:presLayoutVars>
          <dgm:chMax val="0"/>
          <dgm:chPref val="0"/>
        </dgm:presLayoutVars>
      </dgm:prSet>
      <dgm:spPr/>
      <dgm:t>
        <a:bodyPr/>
        <a:lstStyle/>
        <a:p>
          <a:endParaRPr lang="es-CL"/>
        </a:p>
      </dgm:t>
    </dgm:pt>
    <dgm:pt modelId="{E5894614-9B4B-4A2C-B8D9-1AC770EF265E}" type="pres">
      <dgm:prSet presAssocID="{518B729D-A02D-4DE0-AFD6-D1AAC3D3571F}" presName="rootConnector3" presStyleLbl="asst1" presStyleIdx="0" presStyleCnt="1"/>
      <dgm:spPr/>
      <dgm:t>
        <a:bodyPr/>
        <a:lstStyle/>
        <a:p>
          <a:endParaRPr lang="es-CL"/>
        </a:p>
      </dgm:t>
    </dgm:pt>
    <dgm:pt modelId="{EF74BF67-D5F8-4EA7-AF1A-4BE0FE268140}" type="pres">
      <dgm:prSet presAssocID="{518B729D-A02D-4DE0-AFD6-D1AAC3D3571F}" presName="hierChild6" presStyleCnt="0"/>
      <dgm:spPr/>
      <dgm:t>
        <a:bodyPr/>
        <a:lstStyle/>
        <a:p>
          <a:endParaRPr lang="es-CL"/>
        </a:p>
      </dgm:t>
    </dgm:pt>
    <dgm:pt modelId="{73F72B8E-7D26-431C-87CF-622040733D12}" type="pres">
      <dgm:prSet presAssocID="{518B729D-A02D-4DE0-AFD6-D1AAC3D3571F}" presName="hierChild7" presStyleCnt="0"/>
      <dgm:spPr/>
      <dgm:t>
        <a:bodyPr/>
        <a:lstStyle/>
        <a:p>
          <a:endParaRPr lang="es-CL"/>
        </a:p>
      </dgm:t>
    </dgm:pt>
  </dgm:ptLst>
  <dgm:cxnLst>
    <dgm:cxn modelId="{CCE1761B-FEEB-4042-BC0C-608AA5D69EAE}" srcId="{173187EC-95B0-4649-B73A-5DC6786AA222}" destId="{A71A307D-1B34-455A-9C27-DDA43BEE485D}" srcOrd="2" destOrd="0" parTransId="{62D272E5-407D-4BF3-949C-062B7F93EACD}" sibTransId="{A8CC7D2E-A7FB-4DE3-8CFC-E4714B92EAFF}"/>
    <dgm:cxn modelId="{BF216FF0-9AE5-4192-84CD-2D7FC22EF052}" type="presOf" srcId="{454735FF-1885-4610-82D0-0737D87E996E}" destId="{3F28DC17-7CD6-4B8A-9AED-292186F78759}" srcOrd="0" destOrd="0" presId="urn:microsoft.com/office/officeart/2008/layout/NameandTitleOrganizationalChart"/>
    <dgm:cxn modelId="{A5599985-6B3D-4CAE-A4B2-4006E6F0C42F}" type="presOf" srcId="{62D272E5-407D-4BF3-949C-062B7F93EACD}" destId="{C6B36752-53AC-4092-A83C-281AF60E2407}" srcOrd="0" destOrd="0" presId="urn:microsoft.com/office/officeart/2008/layout/NameandTitleOrganizationalChart"/>
    <dgm:cxn modelId="{AC18DCA6-90CC-440A-9CC8-43F5AC212E09}" type="presOf" srcId="{A8CC7D2E-A7FB-4DE3-8CFC-E4714B92EAFF}" destId="{27A96928-42C1-4729-8DF1-73A8D35F5E17}" srcOrd="0" destOrd="0" presId="urn:microsoft.com/office/officeart/2008/layout/NameandTitleOrganizationalChart"/>
    <dgm:cxn modelId="{E1A08169-37F0-4B25-87E1-E36333D04670}" type="presOf" srcId="{518B729D-A02D-4DE0-AFD6-D1AAC3D3571F}" destId="{BBFC0BFB-CE4B-4323-915A-E41908F4ECA8}" srcOrd="0" destOrd="0" presId="urn:microsoft.com/office/officeart/2008/layout/NameandTitleOrganizationalChart"/>
    <dgm:cxn modelId="{2B48080B-BB37-4B64-929F-1CDD0A3D81D8}" srcId="{8E023E10-867C-41B2-B074-1B2130F255FB}" destId="{173187EC-95B0-4649-B73A-5DC6786AA222}" srcOrd="0" destOrd="0" parTransId="{2B7106F1-6B90-41CB-97BE-F46F064D2391}" sibTransId="{B7E9E587-7EB4-4F60-9425-7F5CD3257826}"/>
    <dgm:cxn modelId="{ADCC538C-6AB2-4C35-8224-95C59D176FC7}" srcId="{173187EC-95B0-4649-B73A-5DC6786AA222}" destId="{454735FF-1885-4610-82D0-0737D87E996E}" srcOrd="1" destOrd="0" parTransId="{4763FD33-0874-45BA-A85B-CF89BD9A2C4D}" sibTransId="{58227B4B-7B4C-4807-8949-DED39321CC5E}"/>
    <dgm:cxn modelId="{02A0ABEA-F970-4454-9D2C-AE8907499818}" type="presOf" srcId="{CB7B197E-CD45-4E89-8F0E-F6CCC33AA92A}" destId="{899F8CF7-A7B2-4241-A738-B90CE6F888A4}" srcOrd="0" destOrd="0" presId="urn:microsoft.com/office/officeart/2008/layout/NameandTitleOrganizationalChart"/>
    <dgm:cxn modelId="{E72D4D52-96D2-4737-8741-B9EB4BE74D27}" type="presOf" srcId="{B7E9E587-7EB4-4F60-9425-7F5CD3257826}" destId="{BEC7BD17-52E4-4E3D-93E5-637A651F8E4C}" srcOrd="0" destOrd="0" presId="urn:microsoft.com/office/officeart/2008/layout/NameandTitleOrganizationalChart"/>
    <dgm:cxn modelId="{EA200EB3-7154-4005-9DBA-58241E99C474}" type="presOf" srcId="{58227B4B-7B4C-4807-8949-DED39321CC5E}" destId="{9B726E57-452A-4264-8249-337CA4D08BE6}" srcOrd="0" destOrd="0" presId="urn:microsoft.com/office/officeart/2008/layout/NameandTitleOrganizationalChart"/>
    <dgm:cxn modelId="{E8B21B0C-3003-40E3-9EE2-54AF8A4EAC4D}" type="presOf" srcId="{8E023E10-867C-41B2-B074-1B2130F255FB}" destId="{3703DBA6-6B45-48E3-AE3B-60D800D97D16}" srcOrd="0" destOrd="0" presId="urn:microsoft.com/office/officeart/2008/layout/NameandTitleOrganizationalChart"/>
    <dgm:cxn modelId="{8C0466F2-B860-4871-BD0F-7736992105A4}" type="presOf" srcId="{173187EC-95B0-4649-B73A-5DC6786AA222}" destId="{CBF2585F-A00C-4A88-9140-27EECE018DF6}" srcOrd="0" destOrd="0" presId="urn:microsoft.com/office/officeart/2008/layout/NameandTitleOrganizationalChart"/>
    <dgm:cxn modelId="{961584EF-36A7-452C-9867-0FFFC2349CEE}" type="presOf" srcId="{4763FD33-0874-45BA-A85B-CF89BD9A2C4D}" destId="{8CCB5924-B88E-41C9-B3AD-0802BE6B1124}" srcOrd="0" destOrd="0" presId="urn:microsoft.com/office/officeart/2008/layout/NameandTitleOrganizationalChart"/>
    <dgm:cxn modelId="{D53F4CD9-CC35-4E77-96DA-E0C7BFB77CD1}" type="presOf" srcId="{E68E8BFD-1713-420E-9869-91F962CDFDC8}" destId="{CE3E8466-33CC-4478-BBF3-EFC7F7AFAB80}" srcOrd="0" destOrd="0" presId="urn:microsoft.com/office/officeart/2008/layout/NameandTitleOrganizationalChart"/>
    <dgm:cxn modelId="{53A29777-DC44-4CA1-A684-9BF9B0C10666}" srcId="{173187EC-95B0-4649-B73A-5DC6786AA222}" destId="{518B729D-A02D-4DE0-AFD6-D1AAC3D3571F}" srcOrd="0" destOrd="0" parTransId="{CB7B197E-CD45-4E89-8F0E-F6CCC33AA92A}" sibTransId="{E68E8BFD-1713-420E-9869-91F962CDFDC8}"/>
    <dgm:cxn modelId="{BB70E9A0-7005-4BD0-B53D-CCF691FCB83E}" type="presOf" srcId="{A71A307D-1B34-455A-9C27-DDA43BEE485D}" destId="{5C1DE68D-1368-4093-AEE0-CBA9417CAC99}" srcOrd="1" destOrd="0" presId="urn:microsoft.com/office/officeart/2008/layout/NameandTitleOrganizationalChart"/>
    <dgm:cxn modelId="{041B6D68-FF78-442D-BB71-81E95B296D7B}" type="presOf" srcId="{173187EC-95B0-4649-B73A-5DC6786AA222}" destId="{757C572C-57AF-48D8-BA35-646DD18E8CF8}" srcOrd="1" destOrd="0" presId="urn:microsoft.com/office/officeart/2008/layout/NameandTitleOrganizationalChart"/>
    <dgm:cxn modelId="{4BC4756E-0B6B-4C2B-8651-A6797C0F6256}" type="presOf" srcId="{A71A307D-1B34-455A-9C27-DDA43BEE485D}" destId="{869911C1-384E-4E91-B141-D14073B75E85}" srcOrd="0" destOrd="0" presId="urn:microsoft.com/office/officeart/2008/layout/NameandTitleOrganizationalChart"/>
    <dgm:cxn modelId="{E468F119-65D9-4A26-8E11-BA0E11DBC99E}" type="presOf" srcId="{518B729D-A02D-4DE0-AFD6-D1AAC3D3571F}" destId="{E5894614-9B4B-4A2C-B8D9-1AC770EF265E}" srcOrd="1" destOrd="0" presId="urn:microsoft.com/office/officeart/2008/layout/NameandTitleOrganizationalChart"/>
    <dgm:cxn modelId="{FED3E920-74F7-46B4-A815-07835EACDFA1}" type="presOf" srcId="{454735FF-1885-4610-82D0-0737D87E996E}" destId="{3F6D01D2-B2F6-4829-9E43-1DE8120801E0}" srcOrd="1" destOrd="0" presId="urn:microsoft.com/office/officeart/2008/layout/NameandTitleOrganizationalChart"/>
    <dgm:cxn modelId="{415B9745-C180-44FC-A8E7-30F547672156}" type="presParOf" srcId="{3703DBA6-6B45-48E3-AE3B-60D800D97D16}" destId="{B1001341-0316-4D7A-8E31-CFCD65385673}" srcOrd="0" destOrd="0" presId="urn:microsoft.com/office/officeart/2008/layout/NameandTitleOrganizationalChart"/>
    <dgm:cxn modelId="{F7989295-004E-4637-A568-C7C43B9B262E}" type="presParOf" srcId="{B1001341-0316-4D7A-8E31-CFCD65385673}" destId="{C14F37AA-A792-4B0E-8051-CB815037C085}" srcOrd="0" destOrd="0" presId="urn:microsoft.com/office/officeart/2008/layout/NameandTitleOrganizationalChart"/>
    <dgm:cxn modelId="{D6C9FAB6-8388-41B2-9A0D-F0C3E02F8F0D}" type="presParOf" srcId="{C14F37AA-A792-4B0E-8051-CB815037C085}" destId="{CBF2585F-A00C-4A88-9140-27EECE018DF6}" srcOrd="0" destOrd="0" presId="urn:microsoft.com/office/officeart/2008/layout/NameandTitleOrganizationalChart"/>
    <dgm:cxn modelId="{2A6F8D49-25DC-4605-BCA8-8B3D1671C6F3}" type="presParOf" srcId="{C14F37AA-A792-4B0E-8051-CB815037C085}" destId="{BEC7BD17-52E4-4E3D-93E5-637A651F8E4C}" srcOrd="1" destOrd="0" presId="urn:microsoft.com/office/officeart/2008/layout/NameandTitleOrganizationalChart"/>
    <dgm:cxn modelId="{51DABF71-8056-49E6-90AF-C0A051DEAF52}" type="presParOf" srcId="{C14F37AA-A792-4B0E-8051-CB815037C085}" destId="{757C572C-57AF-48D8-BA35-646DD18E8CF8}" srcOrd="2" destOrd="0" presId="urn:microsoft.com/office/officeart/2008/layout/NameandTitleOrganizationalChart"/>
    <dgm:cxn modelId="{6DE041F0-2EFB-4F47-B2B0-86A268FF1569}" type="presParOf" srcId="{B1001341-0316-4D7A-8E31-CFCD65385673}" destId="{E314D097-EE13-4E41-B366-CD9EBC1506F9}" srcOrd="1" destOrd="0" presId="urn:microsoft.com/office/officeart/2008/layout/NameandTitleOrganizationalChart"/>
    <dgm:cxn modelId="{CFF9F82D-209E-40CF-8C53-08CB025489E4}" type="presParOf" srcId="{E314D097-EE13-4E41-B366-CD9EBC1506F9}" destId="{8CCB5924-B88E-41C9-B3AD-0802BE6B1124}" srcOrd="0" destOrd="0" presId="urn:microsoft.com/office/officeart/2008/layout/NameandTitleOrganizationalChart"/>
    <dgm:cxn modelId="{5B97A2B8-C1EA-4AEE-A542-6E06176C47F1}" type="presParOf" srcId="{E314D097-EE13-4E41-B366-CD9EBC1506F9}" destId="{E1634F16-86D9-4807-9F27-325CCF11C907}" srcOrd="1" destOrd="0" presId="urn:microsoft.com/office/officeart/2008/layout/NameandTitleOrganizationalChart"/>
    <dgm:cxn modelId="{765CA2B1-7A5B-45DC-9E4B-E330B6B348B0}" type="presParOf" srcId="{E1634F16-86D9-4807-9F27-325CCF11C907}" destId="{F7012328-6BD9-488B-A867-F33183336A5E}" srcOrd="0" destOrd="0" presId="urn:microsoft.com/office/officeart/2008/layout/NameandTitleOrganizationalChart"/>
    <dgm:cxn modelId="{D8362566-E481-4232-A433-AD2AC4D6C6C0}" type="presParOf" srcId="{F7012328-6BD9-488B-A867-F33183336A5E}" destId="{3F28DC17-7CD6-4B8A-9AED-292186F78759}" srcOrd="0" destOrd="0" presId="urn:microsoft.com/office/officeart/2008/layout/NameandTitleOrganizationalChart"/>
    <dgm:cxn modelId="{3FD12DC8-3DE3-4BDB-B46E-F07530183565}" type="presParOf" srcId="{F7012328-6BD9-488B-A867-F33183336A5E}" destId="{9B726E57-452A-4264-8249-337CA4D08BE6}" srcOrd="1" destOrd="0" presId="urn:microsoft.com/office/officeart/2008/layout/NameandTitleOrganizationalChart"/>
    <dgm:cxn modelId="{0C962E12-646F-4077-98DB-F5E9C2D08462}" type="presParOf" srcId="{F7012328-6BD9-488B-A867-F33183336A5E}" destId="{3F6D01D2-B2F6-4829-9E43-1DE8120801E0}" srcOrd="2" destOrd="0" presId="urn:microsoft.com/office/officeart/2008/layout/NameandTitleOrganizationalChart"/>
    <dgm:cxn modelId="{EFCF79D6-2D37-429A-9B2E-5F1E400B3C96}" type="presParOf" srcId="{E1634F16-86D9-4807-9F27-325CCF11C907}" destId="{92AF6DE9-03C7-4D1A-9614-5544073F89CE}" srcOrd="1" destOrd="0" presId="urn:microsoft.com/office/officeart/2008/layout/NameandTitleOrganizationalChart"/>
    <dgm:cxn modelId="{81A9628F-E804-45E1-BE02-43B027897389}" type="presParOf" srcId="{E1634F16-86D9-4807-9F27-325CCF11C907}" destId="{04D4275E-2F6D-4528-8A15-3B87A3386306}" srcOrd="2" destOrd="0" presId="urn:microsoft.com/office/officeart/2008/layout/NameandTitleOrganizationalChart"/>
    <dgm:cxn modelId="{1548F0C8-2BD7-41F9-91AC-F28D56209C93}" type="presParOf" srcId="{E314D097-EE13-4E41-B366-CD9EBC1506F9}" destId="{C6B36752-53AC-4092-A83C-281AF60E2407}" srcOrd="2" destOrd="0" presId="urn:microsoft.com/office/officeart/2008/layout/NameandTitleOrganizationalChart"/>
    <dgm:cxn modelId="{DE94F3FE-D82D-4C20-807D-08C6A77B83B9}" type="presParOf" srcId="{E314D097-EE13-4E41-B366-CD9EBC1506F9}" destId="{EB39A6BC-1666-4384-8815-191E473A514B}" srcOrd="3" destOrd="0" presId="urn:microsoft.com/office/officeart/2008/layout/NameandTitleOrganizationalChart"/>
    <dgm:cxn modelId="{FD0CA60D-8128-4F1F-A9CD-40FF5CCE5570}" type="presParOf" srcId="{EB39A6BC-1666-4384-8815-191E473A514B}" destId="{EAD3E60A-71A3-4979-9012-0DA9093C1C0B}" srcOrd="0" destOrd="0" presId="urn:microsoft.com/office/officeart/2008/layout/NameandTitleOrganizationalChart"/>
    <dgm:cxn modelId="{3CD0A91D-6F43-43BC-A148-676D8022A70A}" type="presParOf" srcId="{EAD3E60A-71A3-4979-9012-0DA9093C1C0B}" destId="{869911C1-384E-4E91-B141-D14073B75E85}" srcOrd="0" destOrd="0" presId="urn:microsoft.com/office/officeart/2008/layout/NameandTitleOrganizationalChart"/>
    <dgm:cxn modelId="{60E6EB1E-52DE-4A3E-A713-98BCA91ED458}" type="presParOf" srcId="{EAD3E60A-71A3-4979-9012-0DA9093C1C0B}" destId="{27A96928-42C1-4729-8DF1-73A8D35F5E17}" srcOrd="1" destOrd="0" presId="urn:microsoft.com/office/officeart/2008/layout/NameandTitleOrganizationalChart"/>
    <dgm:cxn modelId="{62F1C87A-6004-4D20-90CB-AD6EEBCDFB35}" type="presParOf" srcId="{EAD3E60A-71A3-4979-9012-0DA9093C1C0B}" destId="{5C1DE68D-1368-4093-AEE0-CBA9417CAC99}" srcOrd="2" destOrd="0" presId="urn:microsoft.com/office/officeart/2008/layout/NameandTitleOrganizationalChart"/>
    <dgm:cxn modelId="{14316B2D-4B47-45F7-A6F2-970739E177EF}" type="presParOf" srcId="{EB39A6BC-1666-4384-8815-191E473A514B}" destId="{5CA812F2-E8B7-4B4C-91F2-6ED21884F20F}" srcOrd="1" destOrd="0" presId="urn:microsoft.com/office/officeart/2008/layout/NameandTitleOrganizationalChart"/>
    <dgm:cxn modelId="{0D54A860-74ED-415C-9885-1B42DC574279}" type="presParOf" srcId="{EB39A6BC-1666-4384-8815-191E473A514B}" destId="{1E163929-92F4-4714-960D-0E670BECDAF4}" srcOrd="2" destOrd="0" presId="urn:microsoft.com/office/officeart/2008/layout/NameandTitleOrganizationalChart"/>
    <dgm:cxn modelId="{9EC459C3-BC68-4288-A20B-5601728360C8}" type="presParOf" srcId="{B1001341-0316-4D7A-8E31-CFCD65385673}" destId="{66899BF9-9646-49A2-A1D3-11C84CB84C90}" srcOrd="2" destOrd="0" presId="urn:microsoft.com/office/officeart/2008/layout/NameandTitleOrganizationalChart"/>
    <dgm:cxn modelId="{EF9B8547-3D99-4A40-902A-77B4D644E5C0}" type="presParOf" srcId="{66899BF9-9646-49A2-A1D3-11C84CB84C90}" destId="{899F8CF7-A7B2-4241-A738-B90CE6F888A4}" srcOrd="0" destOrd="0" presId="urn:microsoft.com/office/officeart/2008/layout/NameandTitleOrganizationalChart"/>
    <dgm:cxn modelId="{F94067FF-AC09-4E78-BD97-57FB56D80482}" type="presParOf" srcId="{66899BF9-9646-49A2-A1D3-11C84CB84C90}" destId="{488B1476-BB4E-424E-A1D6-4845404A8758}" srcOrd="1" destOrd="0" presId="urn:microsoft.com/office/officeart/2008/layout/NameandTitleOrganizationalChart"/>
    <dgm:cxn modelId="{3FC1C3F2-2668-4DDF-B3D5-DAB235C9F4F5}" type="presParOf" srcId="{488B1476-BB4E-424E-A1D6-4845404A8758}" destId="{765A4E05-9A51-41FE-93FE-9BEE9CBEDC3F}" srcOrd="0" destOrd="0" presId="urn:microsoft.com/office/officeart/2008/layout/NameandTitleOrganizationalChart"/>
    <dgm:cxn modelId="{43711961-DAEB-4BDD-8486-1195FED50252}" type="presParOf" srcId="{765A4E05-9A51-41FE-93FE-9BEE9CBEDC3F}" destId="{BBFC0BFB-CE4B-4323-915A-E41908F4ECA8}" srcOrd="0" destOrd="0" presId="urn:microsoft.com/office/officeart/2008/layout/NameandTitleOrganizationalChart"/>
    <dgm:cxn modelId="{0ABE5F9F-16B8-4690-BCE4-429DFDB454B8}" type="presParOf" srcId="{765A4E05-9A51-41FE-93FE-9BEE9CBEDC3F}" destId="{CE3E8466-33CC-4478-BBF3-EFC7F7AFAB80}" srcOrd="1" destOrd="0" presId="urn:microsoft.com/office/officeart/2008/layout/NameandTitleOrganizationalChart"/>
    <dgm:cxn modelId="{5B32C405-5D35-407E-A225-40CCCB034A2F}" type="presParOf" srcId="{765A4E05-9A51-41FE-93FE-9BEE9CBEDC3F}" destId="{E5894614-9B4B-4A2C-B8D9-1AC770EF265E}" srcOrd="2" destOrd="0" presId="urn:microsoft.com/office/officeart/2008/layout/NameandTitleOrganizationalChart"/>
    <dgm:cxn modelId="{6BCF3B2A-9BFE-4665-9500-F3B1CD8780C9}" type="presParOf" srcId="{488B1476-BB4E-424E-A1D6-4845404A8758}" destId="{EF74BF67-D5F8-4EA7-AF1A-4BE0FE268140}" srcOrd="1" destOrd="0" presId="urn:microsoft.com/office/officeart/2008/layout/NameandTitleOrganizationalChart"/>
    <dgm:cxn modelId="{35B0C8D4-B61B-4E9C-8EEA-4DE746A1FB15}" type="presParOf" srcId="{488B1476-BB4E-424E-A1D6-4845404A8758}" destId="{73F72B8E-7D26-431C-87CF-622040733D12}"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3"/>
            <a:ext cx="2971800" cy="466725"/>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884613" y="3"/>
            <a:ext cx="2971800" cy="466725"/>
          </a:xfrm>
          <a:prstGeom prst="rect">
            <a:avLst/>
          </a:prstGeom>
        </p:spPr>
        <p:txBody>
          <a:bodyPr vert="horz" lIns="91440" tIns="45720" rIns="91440" bIns="45720" rtlCol="0"/>
          <a:lstStyle>
            <a:lvl1pPr algn="r">
              <a:defRPr sz="1200"/>
            </a:lvl1pPr>
          </a:lstStyle>
          <a:p>
            <a:fld id="{819358EC-9955-4FB2-8C66-8EFA3F53363F}" type="datetimeFigureOut">
              <a:rPr lang="es-CL" smtClean="0"/>
              <a:t>10-06-2016</a:t>
            </a:fld>
            <a:endParaRPr lang="es-CL"/>
          </a:p>
        </p:txBody>
      </p:sp>
      <p:sp>
        <p:nvSpPr>
          <p:cNvPr id="4" name="Marcador de pie de página 3"/>
          <p:cNvSpPr>
            <a:spLocks noGrp="1"/>
          </p:cNvSpPr>
          <p:nvPr>
            <p:ph type="ftr" sz="quarter" idx="2"/>
          </p:nvPr>
        </p:nvSpPr>
        <p:spPr>
          <a:xfrm>
            <a:off x="0" y="8829677"/>
            <a:ext cx="2971800" cy="466725"/>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884613" y="8829677"/>
            <a:ext cx="2971800" cy="466725"/>
          </a:xfrm>
          <a:prstGeom prst="rect">
            <a:avLst/>
          </a:prstGeom>
        </p:spPr>
        <p:txBody>
          <a:bodyPr vert="horz" lIns="91440" tIns="45720" rIns="91440" bIns="45720" rtlCol="0" anchor="b"/>
          <a:lstStyle>
            <a:lvl1pPr algn="r">
              <a:defRPr sz="1200"/>
            </a:lvl1pPr>
          </a:lstStyle>
          <a:p>
            <a:fld id="{6B5452E8-BF6A-4B88-A083-7970B65FB8B2}" type="slidenum">
              <a:rPr lang="es-CL" smtClean="0"/>
              <a:t>‹Nº›</a:t>
            </a:fld>
            <a:endParaRPr lang="es-CL"/>
          </a:p>
        </p:txBody>
      </p:sp>
    </p:spTree>
    <p:extLst>
      <p:ext uri="{BB962C8B-B14F-4D97-AF65-F5344CB8AC3E}">
        <p14:creationId xmlns:p14="http://schemas.microsoft.com/office/powerpoint/2010/main" val="2339475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s-ES"/>
          </a:p>
        </p:txBody>
      </p:sp>
      <p:sp>
        <p:nvSpPr>
          <p:cNvPr id="3" name="2 Marcador de fecha"/>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27E4355B-4E0E-401D-A4AF-B7D66709A171}" type="datetimeFigureOut">
              <a:rPr lang="es-ES" smtClean="0"/>
              <a:t>10/06/2016</a:t>
            </a:fld>
            <a:endParaRPr lang="es-ES"/>
          </a:p>
        </p:txBody>
      </p:sp>
      <p:sp>
        <p:nvSpPr>
          <p:cNvPr id="4" name="3 Marcador de imagen de diapositiva"/>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s-ES"/>
          </a:p>
        </p:txBody>
      </p:sp>
      <p:sp>
        <p:nvSpPr>
          <p:cNvPr id="5" name="4 Marcador de notas"/>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E2374317-A98A-489F-BFDB-1CECC7E96E11}" type="slidenum">
              <a:rPr lang="es-ES" smtClean="0"/>
              <a:t>‹Nº›</a:t>
            </a:fld>
            <a:endParaRPr lang="es-ES"/>
          </a:p>
        </p:txBody>
      </p:sp>
    </p:spTree>
    <p:extLst>
      <p:ext uri="{BB962C8B-B14F-4D97-AF65-F5344CB8AC3E}">
        <p14:creationId xmlns:p14="http://schemas.microsoft.com/office/powerpoint/2010/main" val="1980210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2374317-A98A-489F-BFDB-1CECC7E96E11}" type="slidenum">
              <a:rPr lang="es-ES" smtClean="0"/>
              <a:t>1</a:t>
            </a:fld>
            <a:endParaRPr lang="es-ES"/>
          </a:p>
        </p:txBody>
      </p:sp>
    </p:spTree>
    <p:extLst>
      <p:ext uri="{BB962C8B-B14F-4D97-AF65-F5344CB8AC3E}">
        <p14:creationId xmlns:p14="http://schemas.microsoft.com/office/powerpoint/2010/main" val="1788062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2374317-A98A-489F-BFDB-1CECC7E96E11}" type="slidenum">
              <a:rPr lang="es-ES" smtClean="0"/>
              <a:t>10</a:t>
            </a:fld>
            <a:endParaRPr lang="es-ES"/>
          </a:p>
        </p:txBody>
      </p:sp>
    </p:spTree>
    <p:extLst>
      <p:ext uri="{BB962C8B-B14F-4D97-AF65-F5344CB8AC3E}">
        <p14:creationId xmlns:p14="http://schemas.microsoft.com/office/powerpoint/2010/main" val="206440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 </a:t>
            </a:r>
            <a:endParaRPr lang="es-CL" dirty="0"/>
          </a:p>
        </p:txBody>
      </p:sp>
      <p:sp>
        <p:nvSpPr>
          <p:cNvPr id="4" name="Marcador de número de diapositiva 3"/>
          <p:cNvSpPr>
            <a:spLocks noGrp="1"/>
          </p:cNvSpPr>
          <p:nvPr>
            <p:ph type="sldNum" sz="quarter" idx="10"/>
          </p:nvPr>
        </p:nvSpPr>
        <p:spPr/>
        <p:txBody>
          <a:bodyPr/>
          <a:lstStyle/>
          <a:p>
            <a:fld id="{E2374317-A98A-489F-BFDB-1CECC7E96E11}" type="slidenum">
              <a:rPr lang="es-ES" smtClean="0"/>
              <a:t>11</a:t>
            </a:fld>
            <a:endParaRPr lang="es-ES"/>
          </a:p>
        </p:txBody>
      </p:sp>
    </p:spTree>
    <p:extLst>
      <p:ext uri="{BB962C8B-B14F-4D97-AF65-F5344CB8AC3E}">
        <p14:creationId xmlns:p14="http://schemas.microsoft.com/office/powerpoint/2010/main" val="340222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2374317-A98A-489F-BFDB-1CECC7E96E11}" type="slidenum">
              <a:rPr lang="es-ES" smtClean="0"/>
              <a:t>12</a:t>
            </a:fld>
            <a:endParaRPr lang="es-ES"/>
          </a:p>
        </p:txBody>
      </p:sp>
    </p:spTree>
    <p:extLst>
      <p:ext uri="{BB962C8B-B14F-4D97-AF65-F5344CB8AC3E}">
        <p14:creationId xmlns:p14="http://schemas.microsoft.com/office/powerpoint/2010/main" val="2427387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2374317-A98A-489F-BFDB-1CECC7E96E11}" type="slidenum">
              <a:rPr lang="es-ES" smtClean="0"/>
              <a:t>13</a:t>
            </a:fld>
            <a:endParaRPr lang="es-ES"/>
          </a:p>
        </p:txBody>
      </p:sp>
    </p:spTree>
    <p:extLst>
      <p:ext uri="{BB962C8B-B14F-4D97-AF65-F5344CB8AC3E}">
        <p14:creationId xmlns:p14="http://schemas.microsoft.com/office/powerpoint/2010/main" val="2427387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E2374317-A98A-489F-BFDB-1CECC7E96E11}" type="slidenum">
              <a:rPr lang="es-ES" smtClean="0">
                <a:solidFill>
                  <a:prstClr val="black"/>
                </a:solidFill>
              </a:rPr>
              <a:pPr/>
              <a:t>14</a:t>
            </a:fld>
            <a:endParaRPr lang="es-ES">
              <a:solidFill>
                <a:prstClr val="black"/>
              </a:solidFill>
            </a:endParaRPr>
          </a:p>
        </p:txBody>
      </p:sp>
    </p:spTree>
    <p:extLst>
      <p:ext uri="{BB962C8B-B14F-4D97-AF65-F5344CB8AC3E}">
        <p14:creationId xmlns:p14="http://schemas.microsoft.com/office/powerpoint/2010/main" val="2081883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E2374317-A98A-489F-BFDB-1CECC7E96E11}" type="slidenum">
              <a:rPr lang="es-ES" smtClean="0">
                <a:solidFill>
                  <a:prstClr val="black"/>
                </a:solidFill>
              </a:rPr>
              <a:pPr/>
              <a:t>15</a:t>
            </a:fld>
            <a:endParaRPr lang="es-ES">
              <a:solidFill>
                <a:prstClr val="black"/>
              </a:solidFill>
            </a:endParaRPr>
          </a:p>
        </p:txBody>
      </p:sp>
    </p:spTree>
    <p:extLst>
      <p:ext uri="{BB962C8B-B14F-4D97-AF65-F5344CB8AC3E}">
        <p14:creationId xmlns:p14="http://schemas.microsoft.com/office/powerpoint/2010/main" val="423779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2374317-A98A-489F-BFDB-1CECC7E96E11}" type="slidenum">
              <a:rPr lang="es-ES" smtClean="0"/>
              <a:t>2</a:t>
            </a:fld>
            <a:endParaRPr lang="es-ES"/>
          </a:p>
        </p:txBody>
      </p:sp>
    </p:spTree>
    <p:extLst>
      <p:ext uri="{BB962C8B-B14F-4D97-AF65-F5344CB8AC3E}">
        <p14:creationId xmlns:p14="http://schemas.microsoft.com/office/powerpoint/2010/main" val="34707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2374317-A98A-489F-BFDB-1CECC7E96E11}" type="slidenum">
              <a:rPr lang="es-ES" smtClean="0"/>
              <a:t>3</a:t>
            </a:fld>
            <a:endParaRPr lang="es-ES"/>
          </a:p>
        </p:txBody>
      </p:sp>
    </p:spTree>
    <p:extLst>
      <p:ext uri="{BB962C8B-B14F-4D97-AF65-F5344CB8AC3E}">
        <p14:creationId xmlns:p14="http://schemas.microsoft.com/office/powerpoint/2010/main" val="1285695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2374317-A98A-489F-BFDB-1CECC7E96E11}" type="slidenum">
              <a:rPr lang="es-ES" smtClean="0"/>
              <a:t>4</a:t>
            </a:fld>
            <a:endParaRPr lang="es-ES"/>
          </a:p>
        </p:txBody>
      </p:sp>
    </p:spTree>
    <p:extLst>
      <p:ext uri="{BB962C8B-B14F-4D97-AF65-F5344CB8AC3E}">
        <p14:creationId xmlns:p14="http://schemas.microsoft.com/office/powerpoint/2010/main" val="411444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2374317-A98A-489F-BFDB-1CECC7E96E11}" type="slidenum">
              <a:rPr lang="es-ES" smtClean="0"/>
              <a:t>5</a:t>
            </a:fld>
            <a:endParaRPr lang="es-ES"/>
          </a:p>
        </p:txBody>
      </p:sp>
    </p:spTree>
    <p:extLst>
      <p:ext uri="{BB962C8B-B14F-4D97-AF65-F5344CB8AC3E}">
        <p14:creationId xmlns:p14="http://schemas.microsoft.com/office/powerpoint/2010/main" val="292661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2374317-A98A-489F-BFDB-1CECC7E96E11}" type="slidenum">
              <a:rPr lang="es-ES" smtClean="0"/>
              <a:t>6</a:t>
            </a:fld>
            <a:endParaRPr lang="es-ES"/>
          </a:p>
        </p:txBody>
      </p:sp>
    </p:spTree>
    <p:extLst>
      <p:ext uri="{BB962C8B-B14F-4D97-AF65-F5344CB8AC3E}">
        <p14:creationId xmlns:p14="http://schemas.microsoft.com/office/powerpoint/2010/main" val="1025561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2374317-A98A-489F-BFDB-1CECC7E96E11}" type="slidenum">
              <a:rPr lang="es-ES" smtClean="0"/>
              <a:t>7</a:t>
            </a:fld>
            <a:endParaRPr lang="es-ES"/>
          </a:p>
        </p:txBody>
      </p:sp>
    </p:spTree>
    <p:extLst>
      <p:ext uri="{BB962C8B-B14F-4D97-AF65-F5344CB8AC3E}">
        <p14:creationId xmlns:p14="http://schemas.microsoft.com/office/powerpoint/2010/main" val="174432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2374317-A98A-489F-BFDB-1CECC7E96E11}" type="slidenum">
              <a:rPr lang="es-ES" smtClean="0"/>
              <a:t>8</a:t>
            </a:fld>
            <a:endParaRPr lang="es-ES"/>
          </a:p>
        </p:txBody>
      </p:sp>
    </p:spTree>
    <p:extLst>
      <p:ext uri="{BB962C8B-B14F-4D97-AF65-F5344CB8AC3E}">
        <p14:creationId xmlns:p14="http://schemas.microsoft.com/office/powerpoint/2010/main" val="405904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2374317-A98A-489F-BFDB-1CECC7E96E11}" type="slidenum">
              <a:rPr lang="es-ES" smtClean="0"/>
              <a:t>9</a:t>
            </a:fld>
            <a:endParaRPr lang="es-ES"/>
          </a:p>
        </p:txBody>
      </p:sp>
    </p:spTree>
    <p:extLst>
      <p:ext uri="{BB962C8B-B14F-4D97-AF65-F5344CB8AC3E}">
        <p14:creationId xmlns:p14="http://schemas.microsoft.com/office/powerpoint/2010/main" val="1028400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image" Target="../media/image16.png"/><Relationship Id="rId21" Type="http://schemas.openxmlformats.org/officeDocument/2006/relationships/image" Target="../media/image9.pn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Master" Target="../slideMasters/slideMaster3.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jpe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27068202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6B0306F9-ADB9-4B4D-A450-A52ED408180F}" type="datetimeFigureOut">
              <a:rPr lang="es-ES" smtClean="0"/>
              <a:t>10/06/2016</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p:txBody>
          <a:bodyPr/>
          <a:lstStyle/>
          <a:p>
            <a:fld id="{63EE27BE-3FCC-4DED-B1AD-1D9EE609203D}" type="slidenum">
              <a:rPr lang="es-ES" smtClean="0"/>
              <a:t>‹Nº›</a:t>
            </a:fld>
            <a:endParaRPr lang="es-ES"/>
          </a:p>
        </p:txBody>
      </p:sp>
    </p:spTree>
    <p:extLst>
      <p:ext uri="{BB962C8B-B14F-4D97-AF65-F5344CB8AC3E}">
        <p14:creationId xmlns:p14="http://schemas.microsoft.com/office/powerpoint/2010/main" val="3901823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6B0306F9-ADB9-4B4D-A450-A52ED408180F}" type="datetimeFigureOut">
              <a:rPr lang="es-ES" smtClean="0"/>
              <a:t>10/06/2016</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p:txBody>
          <a:bodyPr/>
          <a:lstStyle/>
          <a:p>
            <a:fld id="{63EE27BE-3FCC-4DED-B1AD-1D9EE609203D}" type="slidenum">
              <a:rPr lang="es-ES" smtClean="0"/>
              <a:t>‹Nº›</a:t>
            </a:fld>
            <a:endParaRPr lang="es-ES"/>
          </a:p>
        </p:txBody>
      </p:sp>
    </p:spTree>
    <p:extLst>
      <p:ext uri="{BB962C8B-B14F-4D97-AF65-F5344CB8AC3E}">
        <p14:creationId xmlns:p14="http://schemas.microsoft.com/office/powerpoint/2010/main" val="2941326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67544" y="3438128"/>
            <a:ext cx="8229600" cy="1431032"/>
          </a:xfrm>
          <a:prstGeom prst="rect">
            <a:avLst/>
          </a:prstGeom>
        </p:spPr>
        <p:txBody>
          <a:bodyPr anchor="ctr"/>
          <a:lstStyle>
            <a:lvl1pPr algn="ctr">
              <a:defRPr b="1" baseline="0">
                <a:solidFill>
                  <a:schemeClr val="bg1"/>
                </a:solidFill>
              </a:defRPr>
            </a:lvl1pPr>
          </a:lstStyle>
          <a:p>
            <a:r>
              <a:rPr lang="es-ES" dirty="0" smtClean="0"/>
              <a:t>Título de la presentación</a:t>
            </a:r>
            <a:endParaRPr lang="es-ES" dirty="0"/>
          </a:p>
        </p:txBody>
      </p:sp>
      <p:sp>
        <p:nvSpPr>
          <p:cNvPr id="5" name="4 Marcador de contenido"/>
          <p:cNvSpPr>
            <a:spLocks noGrp="1"/>
          </p:cNvSpPr>
          <p:nvPr>
            <p:ph sz="quarter" idx="10" hasCustomPrompt="1"/>
          </p:nvPr>
        </p:nvSpPr>
        <p:spPr>
          <a:xfrm>
            <a:off x="2987675" y="5085432"/>
            <a:ext cx="3097213" cy="431800"/>
          </a:xfrm>
          <a:prstGeom prst="rect">
            <a:avLst/>
          </a:prstGeom>
        </p:spPr>
        <p:txBody>
          <a:bodyPr anchor="ctr"/>
          <a:lstStyle>
            <a:lvl1pPr marL="0" indent="0" algn="ctr">
              <a:buFontTx/>
              <a:buNone/>
              <a:defRPr sz="2400" b="1">
                <a:solidFill>
                  <a:schemeClr val="bg1"/>
                </a:solidFill>
              </a:defRPr>
            </a:lvl1pPr>
          </a:lstStyle>
          <a:p>
            <a:pPr lvl="0"/>
            <a:r>
              <a:rPr lang="es-ES" dirty="0" smtClean="0"/>
              <a:t>Mes Año</a:t>
            </a:r>
            <a:endParaRPr lang="es-ES" dirty="0"/>
          </a:p>
        </p:txBody>
      </p:sp>
    </p:spTree>
    <p:extLst>
      <p:ext uri="{BB962C8B-B14F-4D97-AF65-F5344CB8AC3E}">
        <p14:creationId xmlns:p14="http://schemas.microsoft.com/office/powerpoint/2010/main" val="1518968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68761"/>
            <a:ext cx="7772400" cy="2331690"/>
          </a:xfrm>
        </p:spPr>
        <p:txBody>
          <a:body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spTree>
    <p:extLst>
      <p:ext uri="{BB962C8B-B14F-4D97-AF65-F5344CB8AC3E}">
        <p14:creationId xmlns:p14="http://schemas.microsoft.com/office/powerpoint/2010/main" val="2542667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177587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B7A4687-78B1-46A2-AF55-0F4A024B1700}" type="datetimeFigureOut">
              <a:rPr lang="es-ES" smtClean="0"/>
              <a:t>10/06/2016</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865B7B0-443E-4A79-BABB-7A38DDFDE140}" type="slidenum">
              <a:rPr lang="es-ES" smtClean="0"/>
              <a:t>‹Nº›</a:t>
            </a:fld>
            <a:endParaRPr lang="es-ES"/>
          </a:p>
        </p:txBody>
      </p:sp>
    </p:spTree>
    <p:extLst>
      <p:ext uri="{BB962C8B-B14F-4D97-AF65-F5344CB8AC3E}">
        <p14:creationId xmlns:p14="http://schemas.microsoft.com/office/powerpoint/2010/main" val="42775358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5B7A4687-78B1-46A2-AF55-0F4A024B1700}" type="datetimeFigureOut">
              <a:rPr lang="es-ES" smtClean="0"/>
              <a:t>10/06/2016</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865B7B0-443E-4A79-BABB-7A38DDFDE140}" type="slidenum">
              <a:rPr lang="es-ES" smtClean="0"/>
              <a:t>‹Nº›</a:t>
            </a:fld>
            <a:endParaRPr lang="es-ES"/>
          </a:p>
        </p:txBody>
      </p:sp>
    </p:spTree>
    <p:extLst>
      <p:ext uri="{BB962C8B-B14F-4D97-AF65-F5344CB8AC3E}">
        <p14:creationId xmlns:p14="http://schemas.microsoft.com/office/powerpoint/2010/main" val="2486328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4243524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5B7A4687-78B1-46A2-AF55-0F4A024B1700}" type="datetimeFigureOut">
              <a:rPr lang="es-ES" smtClean="0"/>
              <a:t>10/06/2016</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865B7B0-443E-4A79-BABB-7A38DDFDE140}" type="slidenum">
              <a:rPr lang="es-ES" smtClean="0"/>
              <a:t>‹Nº›</a:t>
            </a:fld>
            <a:endParaRPr lang="es-ES"/>
          </a:p>
        </p:txBody>
      </p:sp>
    </p:spTree>
    <p:extLst>
      <p:ext uri="{BB962C8B-B14F-4D97-AF65-F5344CB8AC3E}">
        <p14:creationId xmlns:p14="http://schemas.microsoft.com/office/powerpoint/2010/main" val="2685282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B7A4687-78B1-46A2-AF55-0F4A024B1700}" type="datetimeFigureOut">
              <a:rPr lang="es-ES" smtClean="0"/>
              <a:t>10/06/2016</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865B7B0-443E-4A79-BABB-7A38DDFDE140}" type="slidenum">
              <a:rPr lang="es-ES" smtClean="0"/>
              <a:t>‹Nº›</a:t>
            </a:fld>
            <a:endParaRPr lang="es-ES"/>
          </a:p>
        </p:txBody>
      </p:sp>
    </p:spTree>
    <p:extLst>
      <p:ext uri="{BB962C8B-B14F-4D97-AF65-F5344CB8AC3E}">
        <p14:creationId xmlns:p14="http://schemas.microsoft.com/office/powerpoint/2010/main" val="2520650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528532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B7A4687-78B1-46A2-AF55-0F4A024B1700}" type="datetimeFigureOut">
              <a:rPr lang="es-ES" smtClean="0"/>
              <a:t>10/06/2016</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865B7B0-443E-4A79-BABB-7A38DDFDE140}" type="slidenum">
              <a:rPr lang="es-ES" smtClean="0"/>
              <a:t>‹Nº›</a:t>
            </a:fld>
            <a:endParaRPr lang="es-ES"/>
          </a:p>
        </p:txBody>
      </p:sp>
    </p:spTree>
    <p:extLst>
      <p:ext uri="{BB962C8B-B14F-4D97-AF65-F5344CB8AC3E}">
        <p14:creationId xmlns:p14="http://schemas.microsoft.com/office/powerpoint/2010/main" val="639032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8" name="7 CuadroTexto"/>
          <p:cNvSpPr txBox="1"/>
          <p:nvPr userDrawn="1"/>
        </p:nvSpPr>
        <p:spPr>
          <a:xfrm>
            <a:off x="755576" y="1268760"/>
            <a:ext cx="7560840" cy="646331"/>
          </a:xfrm>
          <a:prstGeom prst="rect">
            <a:avLst/>
          </a:prstGeom>
          <a:solidFill>
            <a:schemeClr val="accent6">
              <a:lumMod val="75000"/>
            </a:schemeClr>
          </a:solidFill>
        </p:spPr>
        <p:txBody>
          <a:bodyPr wrap="square" rtlCol="0">
            <a:spAutoFit/>
          </a:bodyPr>
          <a:lstStyle/>
          <a:p>
            <a:r>
              <a:rPr lang="es-CL" b="1" dirty="0" smtClean="0">
                <a:solidFill>
                  <a:schemeClr val="bg1"/>
                </a:solidFill>
              </a:rPr>
              <a:t>ARTÍCULOS</a:t>
            </a:r>
            <a:endParaRPr lang="es-CL" b="1" dirty="0">
              <a:solidFill>
                <a:schemeClr val="bg1"/>
              </a:solidFill>
            </a:endParaRPr>
          </a:p>
          <a:p>
            <a:r>
              <a:rPr lang="es-CL" b="1" dirty="0" smtClean="0">
                <a:solidFill>
                  <a:schemeClr val="bg1"/>
                </a:solidFill>
              </a:rPr>
              <a:t>El análisis de los principales cultivos y temas del sector silvoagropecuario</a:t>
            </a:r>
            <a:endParaRPr lang="es-ES" b="1" dirty="0">
              <a:solidFill>
                <a:schemeClr val="bg1"/>
              </a:solidFill>
            </a:endParaRPr>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1716" y="2024254"/>
            <a:ext cx="685800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2388775"/>
            <a:ext cx="6781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03648" y="2731271"/>
            <a:ext cx="67341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63688" y="3103813"/>
            <a:ext cx="68103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79712" y="3427000"/>
            <a:ext cx="68580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Rectángulo"/>
          <p:cNvSpPr/>
          <p:nvPr userDrawn="1"/>
        </p:nvSpPr>
        <p:spPr>
          <a:xfrm>
            <a:off x="435832" y="1957911"/>
            <a:ext cx="8496944" cy="263154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CuadroTexto"/>
          <p:cNvSpPr txBox="1"/>
          <p:nvPr userDrawn="1"/>
        </p:nvSpPr>
        <p:spPr>
          <a:xfrm>
            <a:off x="755576" y="1988840"/>
            <a:ext cx="7560840" cy="646331"/>
          </a:xfrm>
          <a:prstGeom prst="rect">
            <a:avLst/>
          </a:prstGeom>
          <a:solidFill>
            <a:schemeClr val="accent6">
              <a:lumMod val="50000"/>
            </a:schemeClr>
          </a:solidFill>
        </p:spPr>
        <p:txBody>
          <a:bodyPr wrap="square" rtlCol="0">
            <a:spAutoFit/>
          </a:bodyPr>
          <a:lstStyle/>
          <a:p>
            <a:r>
              <a:rPr lang="es-CL" b="1" dirty="0" smtClean="0">
                <a:solidFill>
                  <a:schemeClr val="bg1"/>
                </a:solidFill>
              </a:rPr>
              <a:t>BOLETINES</a:t>
            </a:r>
          </a:p>
          <a:p>
            <a:r>
              <a:rPr lang="es-CL" b="1" dirty="0" smtClean="0">
                <a:solidFill>
                  <a:schemeClr val="bg1"/>
                </a:solidFill>
              </a:rPr>
              <a:t>Información y estadísticas de los principales rubros</a:t>
            </a:r>
            <a:endParaRPr lang="es-ES" b="1" dirty="0">
              <a:solidFill>
                <a:schemeClr val="bg1"/>
              </a:solidFill>
            </a:endParaRPr>
          </a:p>
        </p:txBody>
      </p:sp>
      <p:pic>
        <p:nvPicPr>
          <p:cNvPr id="16" name="15 Imagen" descr="140505_boletin_vino_pisco copy"/>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98587" y="2729275"/>
            <a:ext cx="1706311" cy="1255395"/>
          </a:xfrm>
          <a:prstGeom prst="rect">
            <a:avLst/>
          </a:prstGeom>
          <a:noFill/>
          <a:ln>
            <a:noFill/>
          </a:ln>
        </p:spPr>
      </p:pic>
      <p:pic>
        <p:nvPicPr>
          <p:cNvPr id="17" name="16 Imagen" descr="150526_boletin_fruticola"/>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897825" y="2924944"/>
            <a:ext cx="1706311" cy="1162717"/>
          </a:xfrm>
          <a:prstGeom prst="rect">
            <a:avLst/>
          </a:prstGeom>
          <a:noFill/>
          <a:ln>
            <a:noFill/>
          </a:ln>
        </p:spPr>
      </p:pic>
      <p:pic>
        <p:nvPicPr>
          <p:cNvPr id="18" name="17 Imagen" descr="140430_boletin_carne_bovina"/>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692414" y="3140968"/>
            <a:ext cx="1663562" cy="1255396"/>
          </a:xfrm>
          <a:prstGeom prst="rect">
            <a:avLst/>
          </a:prstGeom>
          <a:noFill/>
          <a:ln>
            <a:noFill/>
          </a:ln>
        </p:spPr>
      </p:pic>
      <p:pic>
        <p:nvPicPr>
          <p:cNvPr id="19" name="18 Imagen" descr="140323_boletín_empleo_agricultura_FCBK"/>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369745" y="3356992"/>
            <a:ext cx="1706311" cy="1217296"/>
          </a:xfrm>
          <a:prstGeom prst="rect">
            <a:avLst/>
          </a:prstGeom>
          <a:noFill/>
          <a:ln>
            <a:noFill/>
          </a:ln>
        </p:spPr>
      </p:pic>
      <p:pic>
        <p:nvPicPr>
          <p:cNvPr id="20" name="19 Imagen" descr="140429_boletin_frutas_hortalizas_procesadas"/>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4161833" y="3501008"/>
            <a:ext cx="1706311" cy="1255396"/>
          </a:xfrm>
          <a:prstGeom prst="rect">
            <a:avLst/>
          </a:prstGeom>
          <a:noFill/>
          <a:ln>
            <a:noFill/>
          </a:ln>
        </p:spPr>
      </p:pic>
      <p:pic>
        <p:nvPicPr>
          <p:cNvPr id="21" name="20 Imagen" descr="140320_Sector lácteo- Estadísticas de Comercio Exterior Marzo 2014_fcbk"/>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890754" y="3645024"/>
            <a:ext cx="1697470" cy="1204477"/>
          </a:xfrm>
          <a:prstGeom prst="rect">
            <a:avLst/>
          </a:prstGeom>
          <a:noFill/>
          <a:ln>
            <a:noFill/>
          </a:ln>
        </p:spPr>
      </p:pic>
      <p:pic>
        <p:nvPicPr>
          <p:cNvPr id="22" name="21 Imagen" descr="140519_boletin_insumos"/>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674001" y="3861048"/>
            <a:ext cx="1706311" cy="1204477"/>
          </a:xfrm>
          <a:prstGeom prst="rect">
            <a:avLst/>
          </a:prstGeom>
          <a:noFill/>
          <a:ln>
            <a:noFill/>
          </a:ln>
        </p:spPr>
      </p:pic>
      <p:sp>
        <p:nvSpPr>
          <p:cNvPr id="23" name="22 Rectángulo"/>
          <p:cNvSpPr/>
          <p:nvPr userDrawn="1"/>
        </p:nvSpPr>
        <p:spPr>
          <a:xfrm>
            <a:off x="1080891" y="2690741"/>
            <a:ext cx="7163517" cy="2394443"/>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CuadroTexto"/>
          <p:cNvSpPr txBox="1"/>
          <p:nvPr userDrawn="1"/>
        </p:nvSpPr>
        <p:spPr>
          <a:xfrm>
            <a:off x="755576" y="2710661"/>
            <a:ext cx="7560840" cy="646331"/>
          </a:xfrm>
          <a:prstGeom prst="rect">
            <a:avLst/>
          </a:prstGeom>
          <a:solidFill>
            <a:schemeClr val="accent2">
              <a:lumMod val="50000"/>
            </a:schemeClr>
          </a:solidFill>
        </p:spPr>
        <p:txBody>
          <a:bodyPr wrap="square" rtlCol="0">
            <a:spAutoFit/>
          </a:bodyPr>
          <a:lstStyle/>
          <a:p>
            <a:r>
              <a:rPr lang="es-CL" b="1" dirty="0">
                <a:solidFill>
                  <a:schemeClr val="bg1"/>
                </a:solidFill>
              </a:rPr>
              <a:t>PRECIOS</a:t>
            </a:r>
          </a:p>
          <a:p>
            <a:r>
              <a:rPr lang="es-CL" b="1" dirty="0" smtClean="0">
                <a:solidFill>
                  <a:schemeClr val="bg1"/>
                </a:solidFill>
              </a:rPr>
              <a:t>Mayoristas y a consumidor en regiones, insumos y precios internacionales</a:t>
            </a:r>
            <a:endParaRPr lang="es-ES" b="1" dirty="0">
              <a:solidFill>
                <a:schemeClr val="bg1"/>
              </a:solidFill>
            </a:endParaRPr>
          </a:p>
        </p:txBody>
      </p:sp>
      <p:pic>
        <p:nvPicPr>
          <p:cNvPr id="25"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550975" y="3501008"/>
            <a:ext cx="1722428" cy="125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98829" y="3484236"/>
            <a:ext cx="1545379" cy="131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26 Rectángulo"/>
          <p:cNvSpPr/>
          <p:nvPr userDrawn="1"/>
        </p:nvSpPr>
        <p:spPr>
          <a:xfrm>
            <a:off x="2522325" y="3427000"/>
            <a:ext cx="4065899" cy="1422501"/>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CuadroTexto"/>
          <p:cNvSpPr txBox="1"/>
          <p:nvPr userDrawn="1"/>
        </p:nvSpPr>
        <p:spPr>
          <a:xfrm>
            <a:off x="755576" y="3426999"/>
            <a:ext cx="7560840" cy="646331"/>
          </a:xfrm>
          <a:prstGeom prst="rect">
            <a:avLst/>
          </a:prstGeom>
          <a:solidFill>
            <a:schemeClr val="accent2">
              <a:lumMod val="75000"/>
            </a:schemeClr>
          </a:solidFill>
        </p:spPr>
        <p:txBody>
          <a:bodyPr wrap="square" rtlCol="0">
            <a:spAutoFit/>
          </a:bodyPr>
          <a:lstStyle/>
          <a:p>
            <a:r>
              <a:rPr lang="es-CL" b="1" dirty="0" smtClean="0">
                <a:solidFill>
                  <a:schemeClr val="bg1"/>
                </a:solidFill>
              </a:rPr>
              <a:t>ESTADÍSTICAS</a:t>
            </a:r>
            <a:endParaRPr lang="es-CL" b="1" dirty="0">
              <a:solidFill>
                <a:schemeClr val="bg1"/>
              </a:solidFill>
            </a:endParaRPr>
          </a:p>
          <a:p>
            <a:r>
              <a:rPr lang="es-CL" b="1" dirty="0" smtClean="0">
                <a:solidFill>
                  <a:schemeClr val="bg1"/>
                </a:solidFill>
              </a:rPr>
              <a:t>Producción de cultivos anuales, frutales, ganadería y comercio exterior</a:t>
            </a:r>
            <a:endParaRPr lang="es-ES" b="1" dirty="0">
              <a:solidFill>
                <a:schemeClr val="bg1"/>
              </a:solidFill>
            </a:endParaRPr>
          </a:p>
        </p:txBody>
      </p:sp>
      <p:pic>
        <p:nvPicPr>
          <p:cNvPr id="29"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274372" y="4137210"/>
            <a:ext cx="6192687" cy="1682182"/>
          </a:xfrm>
          <a:prstGeom prst="rect">
            <a:avLst/>
          </a:prstGeom>
          <a:solidFill>
            <a:srgbClr val="006600"/>
          </a:solidFill>
          <a:ln>
            <a:noFill/>
          </a:ln>
          <a:extLst/>
        </p:spPr>
      </p:pic>
      <p:sp>
        <p:nvSpPr>
          <p:cNvPr id="30" name="29 Rectángulo"/>
          <p:cNvSpPr/>
          <p:nvPr userDrawn="1"/>
        </p:nvSpPr>
        <p:spPr>
          <a:xfrm>
            <a:off x="1134178" y="4111144"/>
            <a:ext cx="6473075" cy="170824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CuadroTexto"/>
          <p:cNvSpPr txBox="1"/>
          <p:nvPr userDrawn="1"/>
        </p:nvSpPr>
        <p:spPr>
          <a:xfrm>
            <a:off x="755576" y="4150821"/>
            <a:ext cx="7560840" cy="646331"/>
          </a:xfrm>
          <a:prstGeom prst="rect">
            <a:avLst/>
          </a:prstGeom>
          <a:solidFill>
            <a:srgbClr val="C00000"/>
          </a:solidFill>
        </p:spPr>
        <p:txBody>
          <a:bodyPr wrap="square" rtlCol="0">
            <a:spAutoFit/>
          </a:bodyPr>
          <a:lstStyle/>
          <a:p>
            <a:r>
              <a:rPr lang="es-CL" b="1" dirty="0" smtClean="0">
                <a:solidFill>
                  <a:schemeClr val="bg1"/>
                </a:solidFill>
              </a:rPr>
              <a:t>Noticias, entrevistas radiales, </a:t>
            </a:r>
            <a:r>
              <a:rPr lang="es-CL" b="1" dirty="0" err="1" smtClean="0">
                <a:solidFill>
                  <a:schemeClr val="bg1"/>
                </a:solidFill>
              </a:rPr>
              <a:t>Agroatiende</a:t>
            </a:r>
            <a:r>
              <a:rPr lang="es-CL" b="1" dirty="0" smtClean="0">
                <a:solidFill>
                  <a:schemeClr val="bg1"/>
                </a:solidFill>
              </a:rPr>
              <a:t>, </a:t>
            </a:r>
            <a:r>
              <a:rPr lang="es-CL" b="1" dirty="0" err="1" smtClean="0">
                <a:solidFill>
                  <a:schemeClr val="bg1"/>
                </a:solidFill>
              </a:rPr>
              <a:t>Agrimundo</a:t>
            </a:r>
            <a:r>
              <a:rPr lang="es-CL" b="1" dirty="0" smtClean="0">
                <a:solidFill>
                  <a:schemeClr val="bg1"/>
                </a:solidFill>
              </a:rPr>
              <a:t>, información territorial e internacional</a:t>
            </a:r>
          </a:p>
        </p:txBody>
      </p:sp>
      <p:pic>
        <p:nvPicPr>
          <p:cNvPr id="32"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483768" y="5157192"/>
            <a:ext cx="1735655" cy="58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6" descr="Qoopro Microfono Retro"/>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547664" y="5013176"/>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6001054" y="5050587"/>
            <a:ext cx="1379258" cy="82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9"/>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308946" y="5166358"/>
            <a:ext cx="1631206" cy="580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35 Rectángulo"/>
          <p:cNvSpPr/>
          <p:nvPr userDrawn="1"/>
        </p:nvSpPr>
        <p:spPr>
          <a:xfrm>
            <a:off x="1352212" y="4849501"/>
            <a:ext cx="6114847" cy="1207249"/>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CuadroTexto"/>
          <p:cNvSpPr txBox="1"/>
          <p:nvPr userDrawn="1"/>
        </p:nvSpPr>
        <p:spPr>
          <a:xfrm>
            <a:off x="899592" y="4964975"/>
            <a:ext cx="7171319" cy="1200329"/>
          </a:xfrm>
          <a:prstGeom prst="rect">
            <a:avLst/>
          </a:prstGeom>
          <a:noFill/>
        </p:spPr>
        <p:txBody>
          <a:bodyPr wrap="square" rtlCol="0">
            <a:spAutoFit/>
          </a:bodyPr>
          <a:lstStyle/>
          <a:p>
            <a:pPr algn="ctr"/>
            <a:r>
              <a:rPr lang="es-CL" sz="2400" b="1" i="1" dirty="0" smtClean="0">
                <a:solidFill>
                  <a:schemeClr val="bg1"/>
                </a:solidFill>
              </a:rPr>
              <a:t>INFORMACIÓN DEL SECTOR SILVOAGROPECUARIO</a:t>
            </a:r>
          </a:p>
          <a:p>
            <a:pPr algn="ctr"/>
            <a:r>
              <a:rPr lang="es-CL" sz="2400" b="1" i="1" dirty="0" smtClean="0">
                <a:solidFill>
                  <a:schemeClr val="bg1"/>
                </a:solidFill>
              </a:rPr>
              <a:t>PARA LA TOMA DE DECISIONES </a:t>
            </a:r>
          </a:p>
          <a:p>
            <a:pPr algn="ctr"/>
            <a:r>
              <a:rPr lang="es-CL" sz="2400" b="1" i="1" dirty="0" smtClean="0">
                <a:solidFill>
                  <a:schemeClr val="bg1"/>
                </a:solidFill>
              </a:rPr>
              <a:t>VISITE EL SITIO WEB Y SUSCRÍBASE</a:t>
            </a:r>
            <a:endParaRPr lang="es-ES" sz="2400" b="1" i="1" dirty="0">
              <a:solidFill>
                <a:schemeClr val="bg1"/>
              </a:solidFill>
            </a:endParaRPr>
          </a:p>
        </p:txBody>
      </p:sp>
      <p:sp>
        <p:nvSpPr>
          <p:cNvPr id="39" name="38 CuadroTexto"/>
          <p:cNvSpPr txBox="1"/>
          <p:nvPr userDrawn="1"/>
        </p:nvSpPr>
        <p:spPr>
          <a:xfrm>
            <a:off x="1115616" y="404664"/>
            <a:ext cx="6781800" cy="769441"/>
          </a:xfrm>
          <a:prstGeom prst="rect">
            <a:avLst/>
          </a:prstGeom>
          <a:noFill/>
        </p:spPr>
        <p:txBody>
          <a:bodyPr wrap="square" rtlCol="0">
            <a:spAutoFit/>
          </a:bodyPr>
          <a:lstStyle/>
          <a:p>
            <a:pPr algn="ctr"/>
            <a:r>
              <a:rPr lang="es-CL" sz="4400" b="1" dirty="0" smtClean="0">
                <a:solidFill>
                  <a:schemeClr val="bg1"/>
                </a:solidFill>
              </a:rPr>
              <a:t>www.odepa.gob.cl</a:t>
            </a:r>
            <a:endParaRPr lang="es-ES" sz="4400" b="1" dirty="0">
              <a:solidFill>
                <a:schemeClr val="bg1"/>
              </a:solidFill>
            </a:endParaRPr>
          </a:p>
        </p:txBody>
      </p:sp>
      <p:pic>
        <p:nvPicPr>
          <p:cNvPr id="2" name="1 Imagen"/>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6080" y="5035940"/>
            <a:ext cx="1743312" cy="1347105"/>
          </a:xfrm>
          <a:prstGeom prst="rect">
            <a:avLst/>
          </a:prstGeom>
        </p:spPr>
      </p:pic>
    </p:spTree>
    <p:extLst>
      <p:ext uri="{BB962C8B-B14F-4D97-AF65-F5344CB8AC3E}">
        <p14:creationId xmlns:p14="http://schemas.microsoft.com/office/powerpoint/2010/main" val="947921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0-#ppt_w/2"/>
                                          </p:val>
                                        </p:tav>
                                        <p:tav tm="100000">
                                          <p:val>
                                            <p:strVal val="#ppt_x"/>
                                          </p:val>
                                        </p:tav>
                                      </p:tavLst>
                                    </p:anim>
                                    <p:anim calcmode="lin" valueType="num">
                                      <p:cBhvr additive="base">
                                        <p:cTn id="8" dur="7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1" presetClass="entr" presetSubtype="0" fill="hold" nodeType="afterEffect">
                                  <p:stCondLst>
                                    <p:cond delay="50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1200"/>
                            </p:stCondLst>
                            <p:childTnLst>
                              <p:par>
                                <p:cTn id="13" presetID="1" presetClass="entr" presetSubtype="0" fill="hold" nodeType="afterEffect">
                                  <p:stCondLst>
                                    <p:cond delay="60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1800"/>
                            </p:stCondLst>
                            <p:childTnLst>
                              <p:par>
                                <p:cTn id="16" presetID="1" presetClass="entr" presetSubtype="0" fill="hold" nodeType="afterEffect">
                                  <p:stCondLst>
                                    <p:cond delay="60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2400"/>
                            </p:stCondLst>
                            <p:childTnLst>
                              <p:par>
                                <p:cTn id="19" presetID="1" presetClass="entr" presetSubtype="0" fill="hold" nodeType="afterEffect">
                                  <p:stCondLst>
                                    <p:cond delay="70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3100"/>
                            </p:stCondLst>
                            <p:childTnLst>
                              <p:par>
                                <p:cTn id="22" presetID="1" presetClass="entr" presetSubtype="0" fill="hold" nodeType="afterEffect">
                                  <p:stCondLst>
                                    <p:cond delay="60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3700"/>
                            </p:stCondLst>
                            <p:childTnLst>
                              <p:par>
                                <p:cTn id="25" presetID="1" presetClass="entr" presetSubtype="0" fill="hold" grpId="0" nodeType="afterEffect">
                                  <p:stCondLst>
                                    <p:cond delay="140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5100"/>
                            </p:stCondLst>
                            <p:childTnLst>
                              <p:par>
                                <p:cTn id="28" presetID="2" presetClass="entr" presetSubtype="8" fill="hold" grpId="0" nodeType="afterEffect">
                                  <p:stCondLst>
                                    <p:cond delay="6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800" fill="hold"/>
                                        <p:tgtEl>
                                          <p:spTgt spid="15"/>
                                        </p:tgtEl>
                                        <p:attrNameLst>
                                          <p:attrName>ppt_x</p:attrName>
                                        </p:attrNameLst>
                                      </p:cBhvr>
                                      <p:tavLst>
                                        <p:tav tm="0">
                                          <p:val>
                                            <p:strVal val="0-#ppt_w/2"/>
                                          </p:val>
                                        </p:tav>
                                        <p:tav tm="100000">
                                          <p:val>
                                            <p:strVal val="#ppt_x"/>
                                          </p:val>
                                        </p:tav>
                                      </p:tavLst>
                                    </p:anim>
                                    <p:anim calcmode="lin" valueType="num">
                                      <p:cBhvr additive="base">
                                        <p:cTn id="31" dur="800" fill="hold"/>
                                        <p:tgtEl>
                                          <p:spTgt spid="15"/>
                                        </p:tgtEl>
                                        <p:attrNameLst>
                                          <p:attrName>ppt_y</p:attrName>
                                        </p:attrNameLst>
                                      </p:cBhvr>
                                      <p:tavLst>
                                        <p:tav tm="0">
                                          <p:val>
                                            <p:strVal val="#ppt_y"/>
                                          </p:val>
                                        </p:tav>
                                        <p:tav tm="100000">
                                          <p:val>
                                            <p:strVal val="#ppt_y"/>
                                          </p:val>
                                        </p:tav>
                                      </p:tavLst>
                                    </p:anim>
                                  </p:childTnLst>
                                </p:cTn>
                              </p:par>
                            </p:childTnLst>
                          </p:cTn>
                        </p:par>
                        <p:par>
                          <p:cTn id="32" fill="hold">
                            <p:stCondLst>
                              <p:cond delay="6500"/>
                            </p:stCondLst>
                            <p:childTnLst>
                              <p:par>
                                <p:cTn id="33" presetID="1" presetClass="entr" presetSubtype="0" fill="hold" nodeType="afterEffect">
                                  <p:stCondLst>
                                    <p:cond delay="400"/>
                                  </p:stCondLst>
                                  <p:childTnLst>
                                    <p:set>
                                      <p:cBhvr>
                                        <p:cTn id="34" dur="1" fill="hold">
                                          <p:stCondLst>
                                            <p:cond delay="0"/>
                                          </p:stCondLst>
                                        </p:cTn>
                                        <p:tgtEl>
                                          <p:spTgt spid="16"/>
                                        </p:tgtEl>
                                        <p:attrNameLst>
                                          <p:attrName>style.visibility</p:attrName>
                                        </p:attrNameLst>
                                      </p:cBhvr>
                                      <p:to>
                                        <p:strVal val="visible"/>
                                      </p:to>
                                    </p:set>
                                  </p:childTnLst>
                                </p:cTn>
                              </p:par>
                            </p:childTnLst>
                          </p:cTn>
                        </p:par>
                        <p:par>
                          <p:cTn id="35" fill="hold">
                            <p:stCondLst>
                              <p:cond delay="6900"/>
                            </p:stCondLst>
                            <p:childTnLst>
                              <p:par>
                                <p:cTn id="36" presetID="1" presetClass="entr" presetSubtype="0" fill="hold" nodeType="afterEffect">
                                  <p:stCondLst>
                                    <p:cond delay="500"/>
                                  </p:stCondLst>
                                  <p:childTnLst>
                                    <p:set>
                                      <p:cBhvr>
                                        <p:cTn id="37" dur="1" fill="hold">
                                          <p:stCondLst>
                                            <p:cond delay="0"/>
                                          </p:stCondLst>
                                        </p:cTn>
                                        <p:tgtEl>
                                          <p:spTgt spid="17"/>
                                        </p:tgtEl>
                                        <p:attrNameLst>
                                          <p:attrName>style.visibility</p:attrName>
                                        </p:attrNameLst>
                                      </p:cBhvr>
                                      <p:to>
                                        <p:strVal val="visible"/>
                                      </p:to>
                                    </p:set>
                                  </p:childTnLst>
                                </p:cTn>
                              </p:par>
                            </p:childTnLst>
                          </p:cTn>
                        </p:par>
                        <p:par>
                          <p:cTn id="38" fill="hold">
                            <p:stCondLst>
                              <p:cond delay="7400"/>
                            </p:stCondLst>
                            <p:childTnLst>
                              <p:par>
                                <p:cTn id="39" presetID="1" presetClass="entr" presetSubtype="0" fill="hold" nodeType="afterEffect">
                                  <p:stCondLst>
                                    <p:cond delay="500"/>
                                  </p:stCondLst>
                                  <p:childTnLst>
                                    <p:set>
                                      <p:cBhvr>
                                        <p:cTn id="40" dur="1" fill="hold">
                                          <p:stCondLst>
                                            <p:cond delay="0"/>
                                          </p:stCondLst>
                                        </p:cTn>
                                        <p:tgtEl>
                                          <p:spTgt spid="18"/>
                                        </p:tgtEl>
                                        <p:attrNameLst>
                                          <p:attrName>style.visibility</p:attrName>
                                        </p:attrNameLst>
                                      </p:cBhvr>
                                      <p:to>
                                        <p:strVal val="visible"/>
                                      </p:to>
                                    </p:set>
                                  </p:childTnLst>
                                </p:cTn>
                              </p:par>
                            </p:childTnLst>
                          </p:cTn>
                        </p:par>
                        <p:par>
                          <p:cTn id="41" fill="hold">
                            <p:stCondLst>
                              <p:cond delay="7900"/>
                            </p:stCondLst>
                            <p:childTnLst>
                              <p:par>
                                <p:cTn id="42" presetID="1" presetClass="entr" presetSubtype="0" fill="hold" nodeType="afterEffect">
                                  <p:stCondLst>
                                    <p:cond delay="500"/>
                                  </p:stCondLst>
                                  <p:childTnLst>
                                    <p:set>
                                      <p:cBhvr>
                                        <p:cTn id="43" dur="1" fill="hold">
                                          <p:stCondLst>
                                            <p:cond delay="0"/>
                                          </p:stCondLst>
                                        </p:cTn>
                                        <p:tgtEl>
                                          <p:spTgt spid="19"/>
                                        </p:tgtEl>
                                        <p:attrNameLst>
                                          <p:attrName>style.visibility</p:attrName>
                                        </p:attrNameLst>
                                      </p:cBhvr>
                                      <p:to>
                                        <p:strVal val="visible"/>
                                      </p:to>
                                    </p:set>
                                  </p:childTnLst>
                                </p:cTn>
                              </p:par>
                            </p:childTnLst>
                          </p:cTn>
                        </p:par>
                        <p:par>
                          <p:cTn id="44" fill="hold">
                            <p:stCondLst>
                              <p:cond delay="8400"/>
                            </p:stCondLst>
                            <p:childTnLst>
                              <p:par>
                                <p:cTn id="45" presetID="1" presetClass="entr" presetSubtype="0" fill="hold" nodeType="afterEffect">
                                  <p:stCondLst>
                                    <p:cond delay="600"/>
                                  </p:stCondLst>
                                  <p:childTnLst>
                                    <p:set>
                                      <p:cBhvr>
                                        <p:cTn id="46" dur="1" fill="hold">
                                          <p:stCondLst>
                                            <p:cond delay="0"/>
                                          </p:stCondLst>
                                        </p:cTn>
                                        <p:tgtEl>
                                          <p:spTgt spid="20"/>
                                        </p:tgtEl>
                                        <p:attrNameLst>
                                          <p:attrName>style.visibility</p:attrName>
                                        </p:attrNameLst>
                                      </p:cBhvr>
                                      <p:to>
                                        <p:strVal val="visible"/>
                                      </p:to>
                                    </p:set>
                                  </p:childTnLst>
                                </p:cTn>
                              </p:par>
                            </p:childTnLst>
                          </p:cTn>
                        </p:par>
                        <p:par>
                          <p:cTn id="47" fill="hold">
                            <p:stCondLst>
                              <p:cond delay="9000"/>
                            </p:stCondLst>
                            <p:childTnLst>
                              <p:par>
                                <p:cTn id="48" presetID="1" presetClass="entr" presetSubtype="0" fill="hold" nodeType="afterEffect">
                                  <p:stCondLst>
                                    <p:cond delay="400"/>
                                  </p:stCondLst>
                                  <p:childTnLst>
                                    <p:set>
                                      <p:cBhvr>
                                        <p:cTn id="49" dur="1" fill="hold">
                                          <p:stCondLst>
                                            <p:cond delay="0"/>
                                          </p:stCondLst>
                                        </p:cTn>
                                        <p:tgtEl>
                                          <p:spTgt spid="21"/>
                                        </p:tgtEl>
                                        <p:attrNameLst>
                                          <p:attrName>style.visibility</p:attrName>
                                        </p:attrNameLst>
                                      </p:cBhvr>
                                      <p:to>
                                        <p:strVal val="visible"/>
                                      </p:to>
                                    </p:set>
                                  </p:childTnLst>
                                </p:cTn>
                              </p:par>
                            </p:childTnLst>
                          </p:cTn>
                        </p:par>
                        <p:par>
                          <p:cTn id="50" fill="hold">
                            <p:stCondLst>
                              <p:cond delay="9400"/>
                            </p:stCondLst>
                            <p:childTnLst>
                              <p:par>
                                <p:cTn id="51" presetID="1" presetClass="entr" presetSubtype="0" fill="hold" nodeType="afterEffect">
                                  <p:stCondLst>
                                    <p:cond delay="500"/>
                                  </p:stCondLst>
                                  <p:childTnLst>
                                    <p:set>
                                      <p:cBhvr>
                                        <p:cTn id="52" dur="1" fill="hold">
                                          <p:stCondLst>
                                            <p:cond delay="0"/>
                                          </p:stCondLst>
                                        </p:cTn>
                                        <p:tgtEl>
                                          <p:spTgt spid="22"/>
                                        </p:tgtEl>
                                        <p:attrNameLst>
                                          <p:attrName>style.visibility</p:attrName>
                                        </p:attrNameLst>
                                      </p:cBhvr>
                                      <p:to>
                                        <p:strVal val="visible"/>
                                      </p:to>
                                    </p:set>
                                  </p:childTnLst>
                                </p:cTn>
                              </p:par>
                            </p:childTnLst>
                          </p:cTn>
                        </p:par>
                        <p:par>
                          <p:cTn id="53" fill="hold">
                            <p:stCondLst>
                              <p:cond delay="9900"/>
                            </p:stCondLst>
                            <p:childTnLst>
                              <p:par>
                                <p:cTn id="54" presetID="1" presetClass="entr" presetSubtype="0" fill="hold" grpId="0" nodeType="afterEffect">
                                  <p:stCondLst>
                                    <p:cond delay="1400"/>
                                  </p:stCondLst>
                                  <p:childTnLst>
                                    <p:set>
                                      <p:cBhvr>
                                        <p:cTn id="55" dur="1" fill="hold">
                                          <p:stCondLst>
                                            <p:cond delay="0"/>
                                          </p:stCondLst>
                                        </p:cTn>
                                        <p:tgtEl>
                                          <p:spTgt spid="23"/>
                                        </p:tgtEl>
                                        <p:attrNameLst>
                                          <p:attrName>style.visibility</p:attrName>
                                        </p:attrNameLst>
                                      </p:cBhvr>
                                      <p:to>
                                        <p:strVal val="visible"/>
                                      </p:to>
                                    </p:set>
                                  </p:childTnLst>
                                </p:cTn>
                              </p:par>
                            </p:childTnLst>
                          </p:cTn>
                        </p:par>
                        <p:par>
                          <p:cTn id="56" fill="hold">
                            <p:stCondLst>
                              <p:cond delay="11300"/>
                            </p:stCondLst>
                            <p:childTnLst>
                              <p:par>
                                <p:cTn id="57" presetID="2" presetClass="entr" presetSubtype="8" fill="hold" grpId="0" nodeType="afterEffect">
                                  <p:stCondLst>
                                    <p:cond delay="60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700" fill="hold"/>
                                        <p:tgtEl>
                                          <p:spTgt spid="24"/>
                                        </p:tgtEl>
                                        <p:attrNameLst>
                                          <p:attrName>ppt_x</p:attrName>
                                        </p:attrNameLst>
                                      </p:cBhvr>
                                      <p:tavLst>
                                        <p:tav tm="0">
                                          <p:val>
                                            <p:strVal val="0-#ppt_w/2"/>
                                          </p:val>
                                        </p:tav>
                                        <p:tav tm="100000">
                                          <p:val>
                                            <p:strVal val="#ppt_x"/>
                                          </p:val>
                                        </p:tav>
                                      </p:tavLst>
                                    </p:anim>
                                    <p:anim calcmode="lin" valueType="num">
                                      <p:cBhvr additive="base">
                                        <p:cTn id="60" dur="700" fill="hold"/>
                                        <p:tgtEl>
                                          <p:spTgt spid="24"/>
                                        </p:tgtEl>
                                        <p:attrNameLst>
                                          <p:attrName>ppt_y</p:attrName>
                                        </p:attrNameLst>
                                      </p:cBhvr>
                                      <p:tavLst>
                                        <p:tav tm="0">
                                          <p:val>
                                            <p:strVal val="#ppt_y"/>
                                          </p:val>
                                        </p:tav>
                                        <p:tav tm="100000">
                                          <p:val>
                                            <p:strVal val="#ppt_y"/>
                                          </p:val>
                                        </p:tav>
                                      </p:tavLst>
                                    </p:anim>
                                  </p:childTnLst>
                                </p:cTn>
                              </p:par>
                            </p:childTnLst>
                          </p:cTn>
                        </p:par>
                        <p:par>
                          <p:cTn id="61" fill="hold">
                            <p:stCondLst>
                              <p:cond delay="12600"/>
                            </p:stCondLst>
                            <p:childTnLst>
                              <p:par>
                                <p:cTn id="62" presetID="1" presetClass="entr" presetSubtype="0" fill="hold" nodeType="afterEffect">
                                  <p:stCondLst>
                                    <p:cond delay="500"/>
                                  </p:stCondLst>
                                  <p:childTnLst>
                                    <p:set>
                                      <p:cBhvr>
                                        <p:cTn id="63" dur="1" fill="hold">
                                          <p:stCondLst>
                                            <p:cond delay="0"/>
                                          </p:stCondLst>
                                        </p:cTn>
                                        <p:tgtEl>
                                          <p:spTgt spid="25"/>
                                        </p:tgtEl>
                                        <p:attrNameLst>
                                          <p:attrName>style.visibility</p:attrName>
                                        </p:attrNameLst>
                                      </p:cBhvr>
                                      <p:to>
                                        <p:strVal val="visible"/>
                                      </p:to>
                                    </p:set>
                                  </p:childTnLst>
                                </p:cTn>
                              </p:par>
                            </p:childTnLst>
                          </p:cTn>
                        </p:par>
                        <p:par>
                          <p:cTn id="64" fill="hold">
                            <p:stCondLst>
                              <p:cond delay="13100"/>
                            </p:stCondLst>
                            <p:childTnLst>
                              <p:par>
                                <p:cTn id="65" presetID="1" presetClass="entr" presetSubtype="0" fill="hold" nodeType="afterEffect">
                                  <p:stCondLst>
                                    <p:cond delay="700"/>
                                  </p:stCondLst>
                                  <p:childTnLst>
                                    <p:set>
                                      <p:cBhvr>
                                        <p:cTn id="66" dur="1" fill="hold">
                                          <p:stCondLst>
                                            <p:cond delay="0"/>
                                          </p:stCondLst>
                                        </p:cTn>
                                        <p:tgtEl>
                                          <p:spTgt spid="26"/>
                                        </p:tgtEl>
                                        <p:attrNameLst>
                                          <p:attrName>style.visibility</p:attrName>
                                        </p:attrNameLst>
                                      </p:cBhvr>
                                      <p:to>
                                        <p:strVal val="visible"/>
                                      </p:to>
                                    </p:set>
                                  </p:childTnLst>
                                </p:cTn>
                              </p:par>
                            </p:childTnLst>
                          </p:cTn>
                        </p:par>
                        <p:par>
                          <p:cTn id="67" fill="hold">
                            <p:stCondLst>
                              <p:cond delay="13800"/>
                            </p:stCondLst>
                            <p:childTnLst>
                              <p:par>
                                <p:cTn id="68" presetID="1" presetClass="entr" presetSubtype="0" fill="hold" grpId="0" nodeType="afterEffect">
                                  <p:stCondLst>
                                    <p:cond delay="1400"/>
                                  </p:stCondLst>
                                  <p:childTnLst>
                                    <p:set>
                                      <p:cBhvr>
                                        <p:cTn id="69" dur="1" fill="hold">
                                          <p:stCondLst>
                                            <p:cond delay="0"/>
                                          </p:stCondLst>
                                        </p:cTn>
                                        <p:tgtEl>
                                          <p:spTgt spid="27"/>
                                        </p:tgtEl>
                                        <p:attrNameLst>
                                          <p:attrName>style.visibility</p:attrName>
                                        </p:attrNameLst>
                                      </p:cBhvr>
                                      <p:to>
                                        <p:strVal val="visible"/>
                                      </p:to>
                                    </p:set>
                                  </p:childTnLst>
                                </p:cTn>
                              </p:par>
                            </p:childTnLst>
                          </p:cTn>
                        </p:par>
                        <p:par>
                          <p:cTn id="70" fill="hold">
                            <p:stCondLst>
                              <p:cond delay="15200"/>
                            </p:stCondLst>
                            <p:childTnLst>
                              <p:par>
                                <p:cTn id="71" presetID="2" presetClass="entr" presetSubtype="8" fill="hold" grpId="0" nodeType="afterEffect">
                                  <p:stCondLst>
                                    <p:cond delay="70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800" fill="hold"/>
                                        <p:tgtEl>
                                          <p:spTgt spid="28"/>
                                        </p:tgtEl>
                                        <p:attrNameLst>
                                          <p:attrName>ppt_x</p:attrName>
                                        </p:attrNameLst>
                                      </p:cBhvr>
                                      <p:tavLst>
                                        <p:tav tm="0">
                                          <p:val>
                                            <p:strVal val="0-#ppt_w/2"/>
                                          </p:val>
                                        </p:tav>
                                        <p:tav tm="100000">
                                          <p:val>
                                            <p:strVal val="#ppt_x"/>
                                          </p:val>
                                        </p:tav>
                                      </p:tavLst>
                                    </p:anim>
                                    <p:anim calcmode="lin" valueType="num">
                                      <p:cBhvr additive="base">
                                        <p:cTn id="74" dur="800" fill="hold"/>
                                        <p:tgtEl>
                                          <p:spTgt spid="28"/>
                                        </p:tgtEl>
                                        <p:attrNameLst>
                                          <p:attrName>ppt_y</p:attrName>
                                        </p:attrNameLst>
                                      </p:cBhvr>
                                      <p:tavLst>
                                        <p:tav tm="0">
                                          <p:val>
                                            <p:strVal val="#ppt_y"/>
                                          </p:val>
                                        </p:tav>
                                        <p:tav tm="100000">
                                          <p:val>
                                            <p:strVal val="#ppt_y"/>
                                          </p:val>
                                        </p:tav>
                                      </p:tavLst>
                                    </p:anim>
                                  </p:childTnLst>
                                </p:cTn>
                              </p:par>
                            </p:childTnLst>
                          </p:cTn>
                        </p:par>
                        <p:par>
                          <p:cTn id="75" fill="hold">
                            <p:stCondLst>
                              <p:cond delay="16700"/>
                            </p:stCondLst>
                            <p:childTnLst>
                              <p:par>
                                <p:cTn id="76" presetID="22" presetClass="entr" presetSubtype="8" fill="hold" nodeType="afterEffect">
                                  <p:stCondLst>
                                    <p:cond delay="800"/>
                                  </p:stCondLst>
                                  <p:childTnLst>
                                    <p:set>
                                      <p:cBhvr>
                                        <p:cTn id="77" dur="1" fill="hold">
                                          <p:stCondLst>
                                            <p:cond delay="0"/>
                                          </p:stCondLst>
                                        </p:cTn>
                                        <p:tgtEl>
                                          <p:spTgt spid="29"/>
                                        </p:tgtEl>
                                        <p:attrNameLst>
                                          <p:attrName>style.visibility</p:attrName>
                                        </p:attrNameLst>
                                      </p:cBhvr>
                                      <p:to>
                                        <p:strVal val="visible"/>
                                      </p:to>
                                    </p:set>
                                    <p:animEffect transition="in" filter="wipe(left)">
                                      <p:cBhvr>
                                        <p:cTn id="78" dur="1200"/>
                                        <p:tgtEl>
                                          <p:spTgt spid="29"/>
                                        </p:tgtEl>
                                      </p:cBhvr>
                                    </p:animEffect>
                                  </p:childTnLst>
                                </p:cTn>
                              </p:par>
                            </p:childTnLst>
                          </p:cTn>
                        </p:par>
                        <p:par>
                          <p:cTn id="79" fill="hold">
                            <p:stCondLst>
                              <p:cond delay="18700"/>
                            </p:stCondLst>
                            <p:childTnLst>
                              <p:par>
                                <p:cTn id="80" presetID="1" presetClass="entr" presetSubtype="0" fill="hold" grpId="0" nodeType="afterEffect">
                                  <p:stCondLst>
                                    <p:cond delay="1000"/>
                                  </p:stCondLst>
                                  <p:childTnLst>
                                    <p:set>
                                      <p:cBhvr>
                                        <p:cTn id="81" dur="1" fill="hold">
                                          <p:stCondLst>
                                            <p:cond delay="0"/>
                                          </p:stCondLst>
                                        </p:cTn>
                                        <p:tgtEl>
                                          <p:spTgt spid="30"/>
                                        </p:tgtEl>
                                        <p:attrNameLst>
                                          <p:attrName>style.visibility</p:attrName>
                                        </p:attrNameLst>
                                      </p:cBhvr>
                                      <p:to>
                                        <p:strVal val="visible"/>
                                      </p:to>
                                    </p:set>
                                  </p:childTnLst>
                                </p:cTn>
                              </p:par>
                            </p:childTnLst>
                          </p:cTn>
                        </p:par>
                        <p:par>
                          <p:cTn id="82" fill="hold">
                            <p:stCondLst>
                              <p:cond delay="19700"/>
                            </p:stCondLst>
                            <p:childTnLst>
                              <p:par>
                                <p:cTn id="83" presetID="2" presetClass="entr" presetSubtype="8" fill="hold" grpId="0" nodeType="afterEffect">
                                  <p:stCondLst>
                                    <p:cond delay="110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700" fill="hold"/>
                                        <p:tgtEl>
                                          <p:spTgt spid="31"/>
                                        </p:tgtEl>
                                        <p:attrNameLst>
                                          <p:attrName>ppt_x</p:attrName>
                                        </p:attrNameLst>
                                      </p:cBhvr>
                                      <p:tavLst>
                                        <p:tav tm="0">
                                          <p:val>
                                            <p:strVal val="0-#ppt_w/2"/>
                                          </p:val>
                                        </p:tav>
                                        <p:tav tm="100000">
                                          <p:val>
                                            <p:strVal val="#ppt_x"/>
                                          </p:val>
                                        </p:tav>
                                      </p:tavLst>
                                    </p:anim>
                                    <p:anim calcmode="lin" valueType="num">
                                      <p:cBhvr additive="base">
                                        <p:cTn id="86" dur="700" fill="hold"/>
                                        <p:tgtEl>
                                          <p:spTgt spid="31"/>
                                        </p:tgtEl>
                                        <p:attrNameLst>
                                          <p:attrName>ppt_y</p:attrName>
                                        </p:attrNameLst>
                                      </p:cBhvr>
                                      <p:tavLst>
                                        <p:tav tm="0">
                                          <p:val>
                                            <p:strVal val="#ppt_y"/>
                                          </p:val>
                                        </p:tav>
                                        <p:tav tm="100000">
                                          <p:val>
                                            <p:strVal val="#ppt_y"/>
                                          </p:val>
                                        </p:tav>
                                      </p:tavLst>
                                    </p:anim>
                                  </p:childTnLst>
                                </p:cTn>
                              </p:par>
                            </p:childTnLst>
                          </p:cTn>
                        </p:par>
                        <p:par>
                          <p:cTn id="87" fill="hold">
                            <p:stCondLst>
                              <p:cond delay="21500"/>
                            </p:stCondLst>
                            <p:childTnLst>
                              <p:par>
                                <p:cTn id="88" presetID="1" presetClass="entr" presetSubtype="0" fill="hold" nodeType="afterEffect">
                                  <p:stCondLst>
                                    <p:cond delay="400"/>
                                  </p:stCondLst>
                                  <p:childTnLst>
                                    <p:set>
                                      <p:cBhvr>
                                        <p:cTn id="89" dur="1" fill="hold">
                                          <p:stCondLst>
                                            <p:cond delay="0"/>
                                          </p:stCondLst>
                                        </p:cTn>
                                        <p:tgtEl>
                                          <p:spTgt spid="33"/>
                                        </p:tgtEl>
                                        <p:attrNameLst>
                                          <p:attrName>style.visibility</p:attrName>
                                        </p:attrNameLst>
                                      </p:cBhvr>
                                      <p:to>
                                        <p:strVal val="visible"/>
                                      </p:to>
                                    </p:set>
                                  </p:childTnLst>
                                </p:cTn>
                              </p:par>
                            </p:childTnLst>
                          </p:cTn>
                        </p:par>
                        <p:par>
                          <p:cTn id="90" fill="hold">
                            <p:stCondLst>
                              <p:cond delay="21900"/>
                            </p:stCondLst>
                            <p:childTnLst>
                              <p:par>
                                <p:cTn id="91" presetID="1" presetClass="entr" presetSubtype="0" fill="hold" nodeType="afterEffect">
                                  <p:stCondLst>
                                    <p:cond delay="600"/>
                                  </p:stCondLst>
                                  <p:childTnLst>
                                    <p:set>
                                      <p:cBhvr>
                                        <p:cTn id="92" dur="1" fill="hold">
                                          <p:stCondLst>
                                            <p:cond delay="0"/>
                                          </p:stCondLst>
                                        </p:cTn>
                                        <p:tgtEl>
                                          <p:spTgt spid="32"/>
                                        </p:tgtEl>
                                        <p:attrNameLst>
                                          <p:attrName>style.visibility</p:attrName>
                                        </p:attrNameLst>
                                      </p:cBhvr>
                                      <p:to>
                                        <p:strVal val="visible"/>
                                      </p:to>
                                    </p:set>
                                  </p:childTnLst>
                                </p:cTn>
                              </p:par>
                            </p:childTnLst>
                          </p:cTn>
                        </p:par>
                        <p:par>
                          <p:cTn id="93" fill="hold">
                            <p:stCondLst>
                              <p:cond delay="22500"/>
                            </p:stCondLst>
                            <p:childTnLst>
                              <p:par>
                                <p:cTn id="94" presetID="1" presetClass="entr" presetSubtype="0" fill="hold" nodeType="afterEffect">
                                  <p:stCondLst>
                                    <p:cond delay="700"/>
                                  </p:stCondLst>
                                  <p:childTnLst>
                                    <p:set>
                                      <p:cBhvr>
                                        <p:cTn id="95" dur="1" fill="hold">
                                          <p:stCondLst>
                                            <p:cond delay="0"/>
                                          </p:stCondLst>
                                        </p:cTn>
                                        <p:tgtEl>
                                          <p:spTgt spid="35"/>
                                        </p:tgtEl>
                                        <p:attrNameLst>
                                          <p:attrName>style.visibility</p:attrName>
                                        </p:attrNameLst>
                                      </p:cBhvr>
                                      <p:to>
                                        <p:strVal val="visible"/>
                                      </p:to>
                                    </p:set>
                                  </p:childTnLst>
                                </p:cTn>
                              </p:par>
                            </p:childTnLst>
                          </p:cTn>
                        </p:par>
                        <p:par>
                          <p:cTn id="96" fill="hold">
                            <p:stCondLst>
                              <p:cond delay="23200"/>
                            </p:stCondLst>
                            <p:childTnLst>
                              <p:par>
                                <p:cTn id="97" presetID="1" presetClass="entr" presetSubtype="0" fill="hold" nodeType="afterEffect">
                                  <p:stCondLst>
                                    <p:cond delay="700"/>
                                  </p:stCondLst>
                                  <p:childTnLst>
                                    <p:set>
                                      <p:cBhvr>
                                        <p:cTn id="98" dur="1" fill="hold">
                                          <p:stCondLst>
                                            <p:cond delay="0"/>
                                          </p:stCondLst>
                                        </p:cTn>
                                        <p:tgtEl>
                                          <p:spTgt spid="34"/>
                                        </p:tgtEl>
                                        <p:attrNameLst>
                                          <p:attrName>style.visibility</p:attrName>
                                        </p:attrNameLst>
                                      </p:cBhvr>
                                      <p:to>
                                        <p:strVal val="visible"/>
                                      </p:to>
                                    </p:set>
                                  </p:childTnLst>
                                </p:cTn>
                              </p:par>
                            </p:childTnLst>
                          </p:cTn>
                        </p:par>
                        <p:par>
                          <p:cTn id="99" fill="hold">
                            <p:stCondLst>
                              <p:cond delay="23900"/>
                            </p:stCondLst>
                            <p:childTnLst>
                              <p:par>
                                <p:cTn id="100" presetID="1" presetClass="entr" presetSubtype="0" fill="hold" grpId="0" nodeType="afterEffect">
                                  <p:stCondLst>
                                    <p:cond delay="900"/>
                                  </p:stCondLst>
                                  <p:childTnLst>
                                    <p:set>
                                      <p:cBhvr>
                                        <p:cTn id="101" dur="1" fill="hold">
                                          <p:stCondLst>
                                            <p:cond delay="0"/>
                                          </p:stCondLst>
                                        </p:cTn>
                                        <p:tgtEl>
                                          <p:spTgt spid="36"/>
                                        </p:tgtEl>
                                        <p:attrNameLst>
                                          <p:attrName>style.visibility</p:attrName>
                                        </p:attrNameLst>
                                      </p:cBhvr>
                                      <p:to>
                                        <p:strVal val="visible"/>
                                      </p:to>
                                    </p:set>
                                  </p:childTnLst>
                                </p:cTn>
                              </p:par>
                            </p:childTnLst>
                          </p:cTn>
                        </p:par>
                        <p:par>
                          <p:cTn id="102" fill="hold">
                            <p:stCondLst>
                              <p:cond delay="24800"/>
                            </p:stCondLst>
                            <p:childTnLst>
                              <p:par>
                                <p:cTn id="103" presetID="47" presetClass="entr" presetSubtype="0" fill="hold" grpId="0" nodeType="afterEffect">
                                  <p:stCondLst>
                                    <p:cond delay="140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1100"/>
                                        <p:tgtEl>
                                          <p:spTgt spid="37"/>
                                        </p:tgtEl>
                                      </p:cBhvr>
                                    </p:animEffect>
                                    <p:anim calcmode="lin" valueType="num">
                                      <p:cBhvr>
                                        <p:cTn id="106" dur="1100" fill="hold"/>
                                        <p:tgtEl>
                                          <p:spTgt spid="37"/>
                                        </p:tgtEl>
                                        <p:attrNameLst>
                                          <p:attrName>ppt_x</p:attrName>
                                        </p:attrNameLst>
                                      </p:cBhvr>
                                      <p:tavLst>
                                        <p:tav tm="0">
                                          <p:val>
                                            <p:strVal val="#ppt_x"/>
                                          </p:val>
                                        </p:tav>
                                        <p:tav tm="100000">
                                          <p:val>
                                            <p:strVal val="#ppt_x"/>
                                          </p:val>
                                        </p:tav>
                                      </p:tavLst>
                                    </p:anim>
                                    <p:anim calcmode="lin" valueType="num">
                                      <p:cBhvr>
                                        <p:cTn id="107" dur="1100" fill="hold"/>
                                        <p:tgtEl>
                                          <p:spTgt spid="37"/>
                                        </p:tgtEl>
                                        <p:attrNameLst>
                                          <p:attrName>ppt_y</p:attrName>
                                        </p:attrNameLst>
                                      </p:cBhvr>
                                      <p:tavLst>
                                        <p:tav tm="0">
                                          <p:val>
                                            <p:strVal val="#ppt_y-.1"/>
                                          </p:val>
                                        </p:tav>
                                        <p:tav tm="100000">
                                          <p:val>
                                            <p:strVal val="#ppt_y"/>
                                          </p:val>
                                        </p:tav>
                                      </p:tavLst>
                                    </p:anim>
                                  </p:childTnLst>
                                </p:cTn>
                              </p:par>
                            </p:childTnLst>
                          </p:cTn>
                        </p:par>
                        <p:par>
                          <p:cTn id="108" fill="hold">
                            <p:stCondLst>
                              <p:cond delay="27300"/>
                            </p:stCondLst>
                            <p:childTnLst>
                              <p:par>
                                <p:cTn id="109" presetID="45" presetClass="entr" presetSubtype="0" fill="hold" nodeType="afterEffect">
                                  <p:stCondLst>
                                    <p:cond delay="0"/>
                                  </p:stCondLst>
                                  <p:childTnLst>
                                    <p:set>
                                      <p:cBhvr>
                                        <p:cTn id="110" dur="1" fill="hold">
                                          <p:stCondLst>
                                            <p:cond delay="0"/>
                                          </p:stCondLst>
                                        </p:cTn>
                                        <p:tgtEl>
                                          <p:spTgt spid="2"/>
                                        </p:tgtEl>
                                        <p:attrNameLst>
                                          <p:attrName>style.visibility</p:attrName>
                                        </p:attrNameLst>
                                      </p:cBhvr>
                                      <p:to>
                                        <p:strVal val="visible"/>
                                      </p:to>
                                    </p:set>
                                    <p:animEffect transition="in" filter="fade">
                                      <p:cBhvr>
                                        <p:cTn id="111" dur="2000"/>
                                        <p:tgtEl>
                                          <p:spTgt spid="2"/>
                                        </p:tgtEl>
                                      </p:cBhvr>
                                    </p:animEffect>
                                    <p:anim calcmode="lin" valueType="num">
                                      <p:cBhvr>
                                        <p:cTn id="112" dur="2000" fill="hold"/>
                                        <p:tgtEl>
                                          <p:spTgt spid="2"/>
                                        </p:tgtEl>
                                        <p:attrNameLst>
                                          <p:attrName>ppt_w</p:attrName>
                                        </p:attrNameLst>
                                      </p:cBhvr>
                                      <p:tavLst>
                                        <p:tav tm="0" fmla="#ppt_w*sin(2.5*pi*$)">
                                          <p:val>
                                            <p:fltVal val="0"/>
                                          </p:val>
                                        </p:tav>
                                        <p:tav tm="100000">
                                          <p:val>
                                            <p:fltVal val="1"/>
                                          </p:val>
                                        </p:tav>
                                      </p:tavLst>
                                    </p:anim>
                                    <p:anim calcmode="lin" valueType="num">
                                      <p:cBhvr>
                                        <p:cTn id="1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23" grpId="0" animBg="1"/>
      <p:bldP spid="24" grpId="0" animBg="1"/>
      <p:bldP spid="27" grpId="0" animBg="1"/>
      <p:bldP spid="28" grpId="0" animBg="1"/>
      <p:bldP spid="30" grpId="0" animBg="1"/>
      <p:bldP spid="31" grpId="0" animBg="1"/>
      <p:bldP spid="36" grpId="0" animBg="1"/>
      <p:bldP spid="37"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6B0306F9-ADB9-4B4D-A450-A52ED408180F}" type="datetimeFigureOut">
              <a:rPr lang="es-ES" smtClean="0"/>
              <a:t>10/06/2016</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p:txBody>
          <a:bodyPr/>
          <a:lstStyle/>
          <a:p>
            <a:fld id="{63EE27BE-3FCC-4DED-B1AD-1D9EE609203D}" type="slidenum">
              <a:rPr lang="es-ES" smtClean="0"/>
              <a:t>‹Nº›</a:t>
            </a:fld>
            <a:endParaRPr lang="es-ES"/>
          </a:p>
        </p:txBody>
      </p:sp>
    </p:spTree>
    <p:extLst>
      <p:ext uri="{BB962C8B-B14F-4D97-AF65-F5344CB8AC3E}">
        <p14:creationId xmlns:p14="http://schemas.microsoft.com/office/powerpoint/2010/main" val="957939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6B0306F9-ADB9-4B4D-A450-A52ED408180F}" type="datetimeFigureOut">
              <a:rPr lang="es-ES" smtClean="0"/>
              <a:t>10/06/2016</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p:txBody>
          <a:bodyPr/>
          <a:lstStyle/>
          <a:p>
            <a:fld id="{63EE27BE-3FCC-4DED-B1AD-1D9EE609203D}" type="slidenum">
              <a:rPr lang="es-ES" smtClean="0"/>
              <a:t>‹Nº›</a:t>
            </a:fld>
            <a:endParaRPr lang="es-ES"/>
          </a:p>
        </p:txBody>
      </p:sp>
    </p:spTree>
    <p:extLst>
      <p:ext uri="{BB962C8B-B14F-4D97-AF65-F5344CB8AC3E}">
        <p14:creationId xmlns:p14="http://schemas.microsoft.com/office/powerpoint/2010/main" val="2726778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6B0306F9-ADB9-4B4D-A450-A52ED408180F}" type="datetimeFigureOut">
              <a:rPr lang="es-ES" smtClean="0"/>
              <a:t>10/06/2016</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p:txBody>
          <a:bodyPr/>
          <a:lstStyle/>
          <a:p>
            <a:fld id="{63EE27BE-3FCC-4DED-B1AD-1D9EE609203D}" type="slidenum">
              <a:rPr lang="es-ES" smtClean="0"/>
              <a:t>‹Nº›</a:t>
            </a:fld>
            <a:endParaRPr lang="es-ES"/>
          </a:p>
        </p:txBody>
      </p:sp>
    </p:spTree>
    <p:extLst>
      <p:ext uri="{BB962C8B-B14F-4D97-AF65-F5344CB8AC3E}">
        <p14:creationId xmlns:p14="http://schemas.microsoft.com/office/powerpoint/2010/main" val="1523756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6B0306F9-ADB9-4B4D-A450-A52ED408180F}" type="datetimeFigureOut">
              <a:rPr lang="es-ES" smtClean="0"/>
              <a:t>10/06/2016</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p:txBody>
          <a:bodyPr/>
          <a:lstStyle/>
          <a:p>
            <a:fld id="{63EE27BE-3FCC-4DED-B1AD-1D9EE609203D}" type="slidenum">
              <a:rPr lang="es-ES" smtClean="0"/>
              <a:t>‹Nº›</a:t>
            </a:fld>
            <a:endParaRPr lang="es-ES"/>
          </a:p>
        </p:txBody>
      </p:sp>
    </p:spTree>
    <p:extLst>
      <p:ext uri="{BB962C8B-B14F-4D97-AF65-F5344CB8AC3E}">
        <p14:creationId xmlns:p14="http://schemas.microsoft.com/office/powerpoint/2010/main" val="784705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297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6B0306F9-ADB9-4B4D-A450-A52ED408180F}" type="datetimeFigureOut">
              <a:rPr lang="es-ES" smtClean="0"/>
              <a:t>10/06/2016</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p:txBody>
          <a:bodyPr/>
          <a:lstStyle/>
          <a:p>
            <a:fld id="{63EE27BE-3FCC-4DED-B1AD-1D9EE609203D}" type="slidenum">
              <a:rPr lang="es-ES" smtClean="0"/>
              <a:t>‹Nº›</a:t>
            </a:fld>
            <a:endParaRPr lang="es-ES"/>
          </a:p>
        </p:txBody>
      </p:sp>
    </p:spTree>
    <p:extLst>
      <p:ext uri="{BB962C8B-B14F-4D97-AF65-F5344CB8AC3E}">
        <p14:creationId xmlns:p14="http://schemas.microsoft.com/office/powerpoint/2010/main" val="135534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6B0306F9-ADB9-4B4D-A450-A52ED408180F}" type="datetimeFigureOut">
              <a:rPr lang="es-ES" smtClean="0"/>
              <a:t>10/06/2016</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p:txBody>
          <a:bodyPr/>
          <a:lstStyle/>
          <a:p>
            <a:fld id="{63EE27BE-3FCC-4DED-B1AD-1D9EE609203D}" type="slidenum">
              <a:rPr lang="es-ES" smtClean="0"/>
              <a:t>‹Nº›</a:t>
            </a:fld>
            <a:endParaRPr lang="es-ES"/>
          </a:p>
        </p:txBody>
      </p:sp>
    </p:spTree>
    <p:extLst>
      <p:ext uri="{BB962C8B-B14F-4D97-AF65-F5344CB8AC3E}">
        <p14:creationId xmlns:p14="http://schemas.microsoft.com/office/powerpoint/2010/main" val="1935149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emf"/><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6.jpg"/><Relationship Id="rId11" Type="http://schemas.openxmlformats.org/officeDocument/2006/relationships/image" Target="../media/image11.emf"/><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4.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3.emf"/><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395648"/>
            <a:ext cx="8229600" cy="1161144"/>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E27BE-3FCC-4DED-B1AD-1D9EE609203D}" type="slidenum">
              <a:rPr lang="es-ES" smtClean="0"/>
              <a:t>‹Nº›</a:t>
            </a:fld>
            <a:endParaRPr lang="es-ES"/>
          </a:p>
        </p:txBody>
      </p:sp>
      <p:pic>
        <p:nvPicPr>
          <p:cNvPr id="7" name="Imagen 4"/>
          <p:cNvPicPr>
            <a:picLocks noChangeAspect="1"/>
          </p:cNvPicPr>
          <p:nvPr userDrawn="1"/>
        </p:nvPicPr>
        <p:blipFill rotWithShape="1">
          <a:blip r:embed="rId13">
            <a:extLst>
              <a:ext uri="{28A0092B-C50C-407E-A947-70E740481C1C}">
                <a14:useLocalDpi xmlns:a14="http://schemas.microsoft.com/office/drawing/2010/main" val="0"/>
              </a:ext>
            </a:extLst>
          </a:blip>
          <a:srcRect t="-1" b="3627"/>
          <a:stretch/>
        </p:blipFill>
        <p:spPr>
          <a:xfrm>
            <a:off x="3779912" y="4941168"/>
            <a:ext cx="5364088" cy="1913523"/>
          </a:xfrm>
          <a:prstGeom prst="rect">
            <a:avLst/>
          </a:prstGeom>
        </p:spPr>
      </p:pic>
      <p:pic>
        <p:nvPicPr>
          <p:cNvPr id="8" name="Imagen 8"/>
          <p:cNvPicPr>
            <a:picLocks noChangeAspect="1"/>
          </p:cNvPicPr>
          <p:nvPr userDrawn="1"/>
        </p:nvPicPr>
        <p:blipFill>
          <a:blip r:embed="rId14"/>
          <a:stretch>
            <a:fillRect/>
          </a:stretch>
        </p:blipFill>
        <p:spPr>
          <a:xfrm>
            <a:off x="422150" y="260648"/>
            <a:ext cx="1147500" cy="135000"/>
          </a:xfrm>
          <a:prstGeom prst="rect">
            <a:avLst/>
          </a:prstGeom>
        </p:spPr>
      </p:pic>
      <p:sp>
        <p:nvSpPr>
          <p:cNvPr id="10" name="CuadroTexto 12"/>
          <p:cNvSpPr txBox="1"/>
          <p:nvPr userDrawn="1"/>
        </p:nvSpPr>
        <p:spPr>
          <a:xfrm>
            <a:off x="350142" y="6381327"/>
            <a:ext cx="5229970" cy="246221"/>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CL" sz="1000" b="1" spc="300" dirty="0" smtClean="0">
                <a:solidFill>
                  <a:schemeClr val="tx1">
                    <a:lumMod val="50000"/>
                    <a:lumOff val="50000"/>
                  </a:schemeClr>
                </a:solidFill>
                <a:latin typeface="Calibri" panose="020F0502020204030204" pitchFamily="34" charset="0"/>
              </a:rPr>
              <a:t>ODEPA</a:t>
            </a:r>
            <a:r>
              <a:rPr lang="es-CL" sz="1000" b="1" spc="300" baseline="0" dirty="0" smtClean="0">
                <a:solidFill>
                  <a:schemeClr val="tx1">
                    <a:lumMod val="50000"/>
                    <a:lumOff val="50000"/>
                  </a:schemeClr>
                </a:solidFill>
                <a:latin typeface="Calibri" panose="020F0502020204030204" pitchFamily="34" charset="0"/>
              </a:rPr>
              <a:t> </a:t>
            </a:r>
            <a:r>
              <a:rPr lang="es-CL" sz="1000" spc="300" baseline="0" dirty="0" smtClean="0">
                <a:solidFill>
                  <a:schemeClr val="tx1">
                    <a:lumMod val="50000"/>
                    <a:lumOff val="50000"/>
                  </a:schemeClr>
                </a:solidFill>
                <a:latin typeface="Calibri" panose="020F0502020204030204" pitchFamily="34" charset="0"/>
              </a:rPr>
              <a:t>| OFICINA DE ESTUDIOS Y POLÍTICAS AGRARIAS</a:t>
            </a:r>
            <a:endParaRPr lang="es-CL" dirty="0"/>
          </a:p>
        </p:txBody>
      </p:sp>
    </p:spTree>
    <p:extLst>
      <p:ext uri="{BB962C8B-B14F-4D97-AF65-F5344CB8AC3E}">
        <p14:creationId xmlns:p14="http://schemas.microsoft.com/office/powerpoint/2010/main" val="1899100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spcBef>
          <a:spcPct val="0"/>
        </a:spcBef>
        <a:buNone/>
        <a:defRPr sz="32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6600"/>
        </a:solidFill>
        <a:effectLst/>
      </p:bgPr>
    </p:bg>
    <p:spTree>
      <p:nvGrpSpPr>
        <p:cNvPr id="1" name=""/>
        <p:cNvGrpSpPr/>
        <p:nvPr/>
      </p:nvGrpSpPr>
      <p:grpSpPr>
        <a:xfrm>
          <a:off x="0" y="0"/>
          <a:ext cx="0" cy="0"/>
          <a:chOff x="0" y="0"/>
          <a:chExt cx="0" cy="0"/>
        </a:xfrm>
      </p:grpSpPr>
      <p:pic>
        <p:nvPicPr>
          <p:cNvPr id="4" name="3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7088" y="0"/>
            <a:ext cx="3486912" cy="3133344"/>
          </a:xfrm>
          <a:prstGeom prst="rect">
            <a:avLst/>
          </a:prstGeom>
        </p:spPr>
      </p:pic>
      <p:pic>
        <p:nvPicPr>
          <p:cNvPr id="8" name="Imagen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619672" y="6271653"/>
            <a:ext cx="259271" cy="259271"/>
          </a:xfrm>
          <a:prstGeom prst="rect">
            <a:avLst/>
          </a:prstGeom>
        </p:spPr>
      </p:pic>
      <p:pic>
        <p:nvPicPr>
          <p:cNvPr id="9" name="Imagen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864457" y="6271653"/>
            <a:ext cx="259271" cy="259271"/>
          </a:xfrm>
          <a:prstGeom prst="rect">
            <a:avLst/>
          </a:prstGeom>
        </p:spPr>
      </p:pic>
      <p:sp>
        <p:nvSpPr>
          <p:cNvPr id="11" name="4 CuadroTexto"/>
          <p:cNvSpPr txBox="1"/>
          <p:nvPr userDrawn="1"/>
        </p:nvSpPr>
        <p:spPr>
          <a:xfrm>
            <a:off x="1547664" y="5826750"/>
            <a:ext cx="1935096" cy="338554"/>
          </a:xfrm>
          <a:prstGeom prst="rect">
            <a:avLst/>
          </a:prstGeom>
          <a:noFill/>
        </p:spPr>
        <p:txBody>
          <a:bodyPr wrap="square" rtlCol="0">
            <a:spAutoFit/>
          </a:bodyPr>
          <a:lstStyle/>
          <a:p>
            <a:r>
              <a:rPr lang="es-CL" sz="1600" dirty="0" smtClean="0">
                <a:solidFill>
                  <a:srgbClr val="FFFFFF"/>
                </a:solidFill>
                <a:latin typeface="Calibri" panose="020F0502020204030204" pitchFamily="34" charset="0"/>
              </a:rPr>
              <a:t>www. odepa.gob.cl</a:t>
            </a:r>
            <a:endParaRPr lang="es-CL" sz="1600" dirty="0">
              <a:solidFill>
                <a:srgbClr val="FFFFFF"/>
              </a:solidFill>
              <a:latin typeface="Calibri" panose="020F0502020204030204" pitchFamily="34" charset="0"/>
            </a:endParaRPr>
          </a:p>
        </p:txBody>
      </p:sp>
      <p:pic>
        <p:nvPicPr>
          <p:cNvPr id="6" name="5 Imagen"/>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3541776" cy="1524000"/>
          </a:xfrm>
          <a:prstGeom prst="rect">
            <a:avLst/>
          </a:prstGeom>
        </p:spPr>
      </p:pic>
      <p:pic>
        <p:nvPicPr>
          <p:cNvPr id="14" name="13 Imagen"/>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620000"/>
            <a:ext cx="3541776" cy="1499616"/>
          </a:xfrm>
          <a:prstGeom prst="rect">
            <a:avLst/>
          </a:prstGeom>
        </p:spPr>
      </p:pic>
      <p:pic>
        <p:nvPicPr>
          <p:cNvPr id="16" name="15 Imagen"/>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636000" y="0"/>
            <a:ext cx="1932432" cy="3121152"/>
          </a:xfrm>
          <a:prstGeom prst="rect">
            <a:avLst/>
          </a:prstGeom>
        </p:spPr>
      </p:pic>
      <p:pic>
        <p:nvPicPr>
          <p:cNvPr id="18" name="17 Imagen"/>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314083"/>
            <a:ext cx="1743312" cy="1347105"/>
          </a:xfrm>
          <a:prstGeom prst="rect">
            <a:avLst/>
          </a:prstGeom>
        </p:spPr>
      </p:pic>
      <p:pic>
        <p:nvPicPr>
          <p:cNvPr id="19" name="18 Imagen"/>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540194" y="5386477"/>
            <a:ext cx="1347105" cy="1219099"/>
          </a:xfrm>
          <a:prstGeom prst="rect">
            <a:avLst/>
          </a:prstGeom>
        </p:spPr>
      </p:pic>
      <p:pic>
        <p:nvPicPr>
          <p:cNvPr id="20" name="19 Imagen"/>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540194" y="0"/>
            <a:ext cx="1227299" cy="211888"/>
          </a:xfrm>
          <a:prstGeom prst="rect">
            <a:avLst/>
          </a:prstGeom>
        </p:spPr>
      </p:pic>
      <p:pic>
        <p:nvPicPr>
          <p:cNvPr id="2" name="1 Imagen"/>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580" y="3132000"/>
            <a:ext cx="9126420" cy="135669"/>
          </a:xfrm>
          <a:prstGeom prst="rect">
            <a:avLst/>
          </a:prstGeom>
        </p:spPr>
      </p:pic>
    </p:spTree>
    <p:extLst>
      <p:ext uri="{BB962C8B-B14F-4D97-AF65-F5344CB8AC3E}">
        <p14:creationId xmlns:p14="http://schemas.microsoft.com/office/powerpoint/2010/main" val="2313442294"/>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6600"/>
        </a:solidFill>
        <a:effectLst/>
      </p:bgPr>
    </p:bg>
    <p:spTree>
      <p:nvGrpSpPr>
        <p:cNvPr id="1" name=""/>
        <p:cNvGrpSpPr/>
        <p:nvPr/>
      </p:nvGrpSpPr>
      <p:grpSpPr>
        <a:xfrm>
          <a:off x="0" y="0"/>
          <a:ext cx="0" cy="0"/>
          <a:chOff x="0" y="0"/>
          <a:chExt cx="0" cy="0"/>
        </a:xfrm>
      </p:grpSpPr>
      <p:pic>
        <p:nvPicPr>
          <p:cNvPr id="4" name="3 Imagen"/>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95536" y="250832"/>
            <a:ext cx="1151258" cy="144816"/>
          </a:xfrm>
          <a:prstGeom prst="rect">
            <a:avLst/>
          </a:prstGeom>
        </p:spPr>
      </p:pic>
      <p:pic>
        <p:nvPicPr>
          <p:cNvPr id="5" name="4 Imagen"/>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572864" y="5844381"/>
            <a:ext cx="1313985" cy="792675"/>
          </a:xfrm>
          <a:prstGeom prst="rect">
            <a:avLst/>
          </a:prstGeom>
        </p:spPr>
      </p:pic>
      <p:sp>
        <p:nvSpPr>
          <p:cNvPr id="2" name="1 Marcador de título"/>
          <p:cNvSpPr>
            <a:spLocks noGrp="1"/>
          </p:cNvSpPr>
          <p:nvPr>
            <p:ph type="title"/>
          </p:nvPr>
        </p:nvSpPr>
        <p:spPr>
          <a:xfrm>
            <a:off x="457200" y="55780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844824"/>
            <a:ext cx="8229600" cy="4281339"/>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9" name="CuadroTexto 12"/>
          <p:cNvSpPr txBox="1"/>
          <p:nvPr userDrawn="1"/>
        </p:nvSpPr>
        <p:spPr>
          <a:xfrm>
            <a:off x="350142" y="6381327"/>
            <a:ext cx="5229970" cy="246221"/>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CL" sz="1000" b="1" spc="300" dirty="0" smtClean="0">
                <a:solidFill>
                  <a:schemeClr val="bg1"/>
                </a:solidFill>
                <a:latin typeface="Calibri" panose="020F0502020204030204" pitchFamily="34" charset="0"/>
              </a:rPr>
              <a:t>ODEPA</a:t>
            </a:r>
            <a:r>
              <a:rPr lang="es-CL" sz="1000" b="1" spc="300" baseline="0" dirty="0" smtClean="0">
                <a:solidFill>
                  <a:schemeClr val="bg1"/>
                </a:solidFill>
                <a:latin typeface="Calibri" panose="020F0502020204030204" pitchFamily="34" charset="0"/>
              </a:rPr>
              <a:t> </a:t>
            </a:r>
            <a:r>
              <a:rPr lang="es-CL" sz="1000" spc="300" baseline="0" dirty="0" smtClean="0">
                <a:solidFill>
                  <a:schemeClr val="bg1"/>
                </a:solidFill>
                <a:latin typeface="Calibri" panose="020F0502020204030204" pitchFamily="34" charset="0"/>
              </a:rPr>
              <a:t>| OFICINA DE ESTUDIOS Y POLÍTICAS AGRARIAS</a:t>
            </a:r>
            <a:endParaRPr lang="es-CL" dirty="0">
              <a:solidFill>
                <a:schemeClr val="bg1"/>
              </a:solidFill>
            </a:endParaRPr>
          </a:p>
        </p:txBody>
      </p:sp>
    </p:spTree>
    <p:extLst>
      <p:ext uri="{BB962C8B-B14F-4D97-AF65-F5344CB8AC3E}">
        <p14:creationId xmlns:p14="http://schemas.microsoft.com/office/powerpoint/2010/main" val="23291943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9" r:id="rId4"/>
    <p:sldLayoutId id="2147483675" r:id="rId5"/>
    <p:sldLayoutId id="2147483670" r:id="rId6"/>
    <p:sldLayoutId id="2147483672" r:id="rId7"/>
    <p:sldLayoutId id="2147483673" r:id="rId8"/>
    <p:sldLayoutId id="2147483674" r:id="rId9"/>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ctr"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ctr"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ctr"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ctr"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ctr"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942184"/>
            <a:ext cx="8229600" cy="1070992"/>
          </a:xfrm>
        </p:spPr>
        <p:txBody>
          <a:bodyPr/>
          <a:lstStyle/>
          <a:p>
            <a:r>
              <a:rPr lang="es-CL" sz="3600" dirty="0" smtClean="0"/>
              <a:t>Comisión Nacional para la Ganadería de Carne</a:t>
            </a:r>
            <a:br>
              <a:rPr lang="es-CL" sz="3600" dirty="0" smtClean="0"/>
            </a:br>
            <a:r>
              <a:rPr lang="es-CL" sz="3600" dirty="0" smtClean="0"/>
              <a:t>Cuenta 2014 - 2015</a:t>
            </a:r>
            <a:br>
              <a:rPr lang="es-CL" sz="3600" dirty="0" smtClean="0"/>
            </a:br>
            <a:endParaRPr lang="es-ES" sz="3600" dirty="0"/>
          </a:p>
        </p:txBody>
      </p:sp>
      <p:sp>
        <p:nvSpPr>
          <p:cNvPr id="3" name="2 Marcador de contenido"/>
          <p:cNvSpPr>
            <a:spLocks noGrp="1"/>
          </p:cNvSpPr>
          <p:nvPr>
            <p:ph sz="quarter" idx="10"/>
          </p:nvPr>
        </p:nvSpPr>
        <p:spPr>
          <a:xfrm>
            <a:off x="3275856" y="5013176"/>
            <a:ext cx="3097213" cy="648072"/>
          </a:xfrm>
        </p:spPr>
        <p:txBody>
          <a:bodyPr/>
          <a:lstStyle/>
          <a:p>
            <a:r>
              <a:rPr lang="es-ES" dirty="0" smtClean="0"/>
              <a:t>Diciembre 2015</a:t>
            </a:r>
            <a:endParaRPr lang="es-ES" dirty="0"/>
          </a:p>
        </p:txBody>
      </p:sp>
    </p:spTree>
    <p:extLst>
      <p:ext uri="{BB962C8B-B14F-4D97-AF65-F5344CB8AC3E}">
        <p14:creationId xmlns:p14="http://schemas.microsoft.com/office/powerpoint/2010/main" val="2392824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80920" cy="576064"/>
          </a:xfrm>
        </p:spPr>
        <p:txBody>
          <a:bodyPr/>
          <a:lstStyle/>
          <a:p>
            <a:pPr marL="571500" indent="-571500">
              <a:buFont typeface="+mj-lt"/>
              <a:buAutoNum type="romanUcPeriod" startAt="2"/>
            </a:pPr>
            <a:r>
              <a:rPr lang="es-ES" dirty="0" smtClean="0"/>
              <a:t>Resultados del trabajo conjunto</a:t>
            </a:r>
            <a:endParaRPr lang="es-ES" dirty="0"/>
          </a:p>
        </p:txBody>
      </p:sp>
      <p:sp>
        <p:nvSpPr>
          <p:cNvPr id="7" name="Rectángulo 6"/>
          <p:cNvSpPr/>
          <p:nvPr/>
        </p:nvSpPr>
        <p:spPr>
          <a:xfrm>
            <a:off x="338808" y="1336631"/>
            <a:ext cx="3729136" cy="646331"/>
          </a:xfrm>
          <a:prstGeom prst="rect">
            <a:avLst/>
          </a:prstGeom>
          <a:solidFill>
            <a:schemeClr val="accent2">
              <a:lumMod val="40000"/>
              <a:lumOff val="60000"/>
            </a:schemeClr>
          </a:solidFill>
        </p:spPr>
        <p:txBody>
          <a:bodyPr wrap="square">
            <a:spAutoFit/>
          </a:bodyPr>
          <a:lstStyle/>
          <a:p>
            <a:pPr algn="just"/>
            <a:r>
              <a:rPr lang="es-CL" b="1" dirty="0" smtClean="0"/>
              <a:t>Subcomisión Mercado externo:</a:t>
            </a:r>
          </a:p>
          <a:p>
            <a:pPr fontAlgn="ctr"/>
            <a:r>
              <a:rPr lang="es-CL" dirty="0" smtClean="0">
                <a:solidFill>
                  <a:srgbClr val="000000"/>
                </a:solidFill>
                <a:latin typeface="Calibri" panose="020F0502020204030204" pitchFamily="34" charset="0"/>
              </a:rPr>
              <a:t>Reuniones ampliadas: 13 de abril</a:t>
            </a:r>
            <a:endParaRPr lang="es-CL" sz="3200" dirty="0" smtClean="0">
              <a:latin typeface="Arial" panose="020B0604020202020204" pitchFamily="34" charset="0"/>
            </a:endParaRPr>
          </a:p>
        </p:txBody>
      </p:sp>
      <p:pic>
        <p:nvPicPr>
          <p:cNvPr id="9" name="Picture 2" descr="http://media.biobiochile.cl/wp-content/uploads/2014/03/vacas-730x3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872" y="940839"/>
            <a:ext cx="4392488" cy="21059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4064644849"/>
              </p:ext>
            </p:extLst>
          </p:nvPr>
        </p:nvGraphicFramePr>
        <p:xfrm>
          <a:off x="372344" y="3140968"/>
          <a:ext cx="8520136" cy="3196253"/>
        </p:xfrm>
        <a:graphic>
          <a:graphicData uri="http://schemas.openxmlformats.org/drawingml/2006/table">
            <a:tbl>
              <a:tblPr>
                <a:tableStyleId>{B301B821-A1FF-4177-AEE7-76D212191A09}</a:tableStyleId>
              </a:tblPr>
              <a:tblGrid>
                <a:gridCol w="4461933"/>
                <a:gridCol w="4058203"/>
              </a:tblGrid>
              <a:tr h="377678">
                <a:tc gridSpan="2">
                  <a:txBody>
                    <a:bodyPr/>
                    <a:lstStyle/>
                    <a:p>
                      <a:pPr algn="l" rtl="0" fontAlgn="ctr"/>
                      <a:r>
                        <a:rPr lang="es-CL" sz="1600" b="1" u="none" strike="noStrike" dirty="0">
                          <a:effectLst/>
                        </a:rPr>
                        <a:t>Brecha: Falta de información o actualización de avances en los acuerdos comerciales internacionales</a:t>
                      </a:r>
                      <a:endParaRPr lang="es-CL" sz="1600" b="1" i="0" u="none" strike="noStrike" dirty="0">
                        <a:solidFill>
                          <a:srgbClr val="000000"/>
                        </a:solidFill>
                        <a:effectLst/>
                        <a:latin typeface="Calibri" panose="020F0502020204030204" pitchFamily="34" charset="0"/>
                      </a:endParaRPr>
                    </a:p>
                  </a:txBody>
                  <a:tcPr marL="6063" marR="6063" marT="6063" marB="0" anchor="ctr"/>
                </a:tc>
                <a:tc hMerge="1">
                  <a:txBody>
                    <a:bodyPr/>
                    <a:lstStyle/>
                    <a:p>
                      <a:endParaRPr lang="es-CL"/>
                    </a:p>
                  </a:txBody>
                  <a:tcPr/>
                </a:tc>
              </a:tr>
              <a:tr h="172062">
                <a:tc>
                  <a:txBody>
                    <a:bodyPr/>
                    <a:lstStyle/>
                    <a:p>
                      <a:pPr algn="l" rtl="0" fontAlgn="ctr"/>
                      <a:r>
                        <a:rPr lang="es-CL" sz="1400" b="1" i="1" u="none" strike="noStrike">
                          <a:effectLst/>
                        </a:rPr>
                        <a:t>Actividades propuestas:</a:t>
                      </a:r>
                      <a:endParaRPr lang="es-CL" sz="1400" b="1" i="1" u="none" strike="noStrike">
                        <a:solidFill>
                          <a:srgbClr val="000000"/>
                        </a:solidFill>
                        <a:effectLst/>
                        <a:latin typeface="Calibri" panose="020F0502020204030204" pitchFamily="34" charset="0"/>
                      </a:endParaRPr>
                    </a:p>
                  </a:txBody>
                  <a:tcPr marL="6063" marR="6063" marT="6063" marB="0" anchor="ctr"/>
                </a:tc>
                <a:tc>
                  <a:txBody>
                    <a:bodyPr/>
                    <a:lstStyle/>
                    <a:p>
                      <a:pPr algn="l" rtl="0" fontAlgn="ctr"/>
                      <a:r>
                        <a:rPr lang="es-CL" sz="1400" b="1" i="1" u="none" strike="noStrike" dirty="0">
                          <a:effectLst/>
                        </a:rPr>
                        <a:t>Actividades realizadas:</a:t>
                      </a:r>
                      <a:endParaRPr lang="es-CL" sz="1400" b="1" i="1" u="none" strike="noStrike" dirty="0">
                        <a:solidFill>
                          <a:srgbClr val="000000"/>
                        </a:solidFill>
                        <a:effectLst/>
                        <a:latin typeface="Calibri" panose="020F0502020204030204" pitchFamily="34" charset="0"/>
                      </a:endParaRPr>
                    </a:p>
                  </a:txBody>
                  <a:tcPr marL="6063" marR="6063" marT="6063" marB="0" anchor="ctr"/>
                </a:tc>
              </a:tr>
              <a:tr h="516184">
                <a:tc>
                  <a:txBody>
                    <a:bodyPr/>
                    <a:lstStyle/>
                    <a:p>
                      <a:pPr algn="l" rtl="0" fontAlgn="ctr"/>
                      <a:r>
                        <a:rPr lang="es-CL" sz="1400" u="none" strike="noStrike" dirty="0">
                          <a:effectLst/>
                        </a:rPr>
                        <a:t>Para los acuerdos comerciales vigentes: </a:t>
                      </a:r>
                      <a:r>
                        <a:rPr lang="es-CL" sz="1400" u="none" strike="noStrike" dirty="0" err="1">
                          <a:effectLst/>
                        </a:rPr>
                        <a:t>Odepa</a:t>
                      </a:r>
                      <a:r>
                        <a:rPr lang="es-CL" sz="1400" u="none" strike="noStrike" dirty="0">
                          <a:effectLst/>
                        </a:rPr>
                        <a:t> le hará seguimiento a los </a:t>
                      </a:r>
                      <a:r>
                        <a:rPr lang="es-CL" sz="1400" u="none" strike="noStrike" dirty="0" smtClean="0">
                          <a:effectLst/>
                        </a:rPr>
                        <a:t>acuerdos</a:t>
                      </a:r>
                      <a:endParaRPr lang="es-CL" sz="1400" b="0" i="0" u="none" strike="noStrike" dirty="0">
                        <a:solidFill>
                          <a:schemeClr val="tx1"/>
                        </a:solidFill>
                        <a:effectLst/>
                        <a:latin typeface="Calibri" panose="020F0502020204030204" pitchFamily="34" charset="0"/>
                      </a:endParaRPr>
                    </a:p>
                  </a:txBody>
                  <a:tcPr marL="6063" marR="6063" marT="6063" marB="0" anchor="ctr"/>
                </a:tc>
                <a:tc>
                  <a:txBody>
                    <a:bodyPr/>
                    <a:lstStyle/>
                    <a:p>
                      <a:pPr algn="just" rtl="0" fontAlgn="ctr"/>
                      <a:r>
                        <a:rPr lang="es-CL" sz="1400" u="none" strike="noStrike" dirty="0" smtClean="0">
                          <a:effectLst/>
                        </a:rPr>
                        <a:t>En este momento se está participando en el proceso de modernización del acuerdo con la UE y próximamente con China y la India</a:t>
                      </a:r>
                      <a:endParaRPr lang="es-CL" sz="1400" b="0" i="0" u="none" strike="noStrike" dirty="0">
                        <a:solidFill>
                          <a:srgbClr val="000000"/>
                        </a:solidFill>
                        <a:effectLst/>
                        <a:latin typeface="Calibri" panose="020F0502020204030204" pitchFamily="34" charset="0"/>
                      </a:endParaRPr>
                    </a:p>
                  </a:txBody>
                  <a:tcPr marL="6063" marR="6063" marT="6063" marB="0" anchor="ctr"/>
                </a:tc>
              </a:tr>
              <a:tr h="220238">
                <a:tc rowSpan="2">
                  <a:txBody>
                    <a:bodyPr/>
                    <a:lstStyle/>
                    <a:p>
                      <a:pPr algn="l" rtl="0" fontAlgn="ctr"/>
                      <a:r>
                        <a:rPr lang="es-CL" sz="1400" u="none" strike="noStrike" dirty="0">
                          <a:effectLst/>
                        </a:rPr>
                        <a:t>Para los protocolos sanitarios: </a:t>
                      </a:r>
                      <a:r>
                        <a:rPr lang="es-CL" sz="1400" u="none" strike="noStrike" dirty="0" err="1">
                          <a:effectLst/>
                        </a:rPr>
                        <a:t>Odepa</a:t>
                      </a:r>
                      <a:r>
                        <a:rPr lang="es-CL" sz="1400" u="none" strike="noStrike" dirty="0">
                          <a:effectLst/>
                        </a:rPr>
                        <a:t> coordinará con el SAG las priorizaciones de apertura sanitaria de mercados, con su posterior seguimiento</a:t>
                      </a:r>
                      <a:endParaRPr lang="es-CL" sz="1400" b="0" i="0" u="none" strike="noStrike" dirty="0">
                        <a:solidFill>
                          <a:srgbClr val="000000"/>
                        </a:solidFill>
                        <a:effectLst/>
                        <a:latin typeface="Calibri" panose="020F0502020204030204" pitchFamily="34" charset="0"/>
                      </a:endParaRPr>
                    </a:p>
                  </a:txBody>
                  <a:tcPr marL="6063" marR="6063" marT="6063" marB="0" anchor="ctr"/>
                </a:tc>
                <a:tc>
                  <a:txBody>
                    <a:bodyPr/>
                    <a:lstStyle/>
                    <a:p>
                      <a:pPr algn="just" rtl="0" fontAlgn="ctr"/>
                      <a:r>
                        <a:rPr lang="es-CL" sz="1400" u="none" strike="noStrike" dirty="0">
                          <a:effectLst/>
                        </a:rPr>
                        <a:t>Se priorizó iniciar el proceso de apertura sanitaria para los subproductos a </a:t>
                      </a:r>
                      <a:r>
                        <a:rPr lang="es-CL" sz="1400" u="none" strike="noStrike" dirty="0" smtClean="0">
                          <a:effectLst/>
                        </a:rPr>
                        <a:t>China</a:t>
                      </a:r>
                      <a:r>
                        <a:rPr lang="es-CL" sz="1400" u="none" strike="noStrike" baseline="0" dirty="0" smtClean="0">
                          <a:effectLst/>
                        </a:rPr>
                        <a:t> y</a:t>
                      </a:r>
                      <a:r>
                        <a:rPr lang="es-CL" sz="1400" u="none" strike="noStrike" dirty="0" smtClean="0">
                          <a:effectLst/>
                        </a:rPr>
                        <a:t> Hamburguesas a Corea del Sur</a:t>
                      </a:r>
                      <a:endParaRPr lang="es-CL" sz="1400" b="0" i="0" u="none" strike="noStrike" dirty="0">
                        <a:solidFill>
                          <a:srgbClr val="000000"/>
                        </a:solidFill>
                        <a:effectLst/>
                        <a:latin typeface="Calibri" panose="020F0502020204030204" pitchFamily="34" charset="0"/>
                      </a:endParaRPr>
                    </a:p>
                  </a:txBody>
                  <a:tcPr marL="6063" marR="6063" marT="6063" marB="0" anchor="ctr"/>
                </a:tc>
              </a:tr>
              <a:tr h="234003">
                <a:tc vMerge="1">
                  <a:txBody>
                    <a:bodyPr/>
                    <a:lstStyle/>
                    <a:p>
                      <a:endParaRPr lang="es-CL"/>
                    </a:p>
                  </a:txBody>
                  <a:tcPr/>
                </a:tc>
                <a:tc>
                  <a:txBody>
                    <a:bodyPr/>
                    <a:lstStyle/>
                    <a:p>
                      <a:pPr algn="just" rtl="0" fontAlgn="ctr"/>
                      <a:r>
                        <a:rPr lang="es-CL" sz="1400" u="none" strike="noStrike" dirty="0">
                          <a:effectLst/>
                        </a:rPr>
                        <a:t>Se abrió el mercado de los cueros a China y </a:t>
                      </a:r>
                      <a:r>
                        <a:rPr lang="es-CL" sz="1400" u="none" strike="noStrike" dirty="0" smtClean="0">
                          <a:effectLst/>
                        </a:rPr>
                        <a:t>Vietnam</a:t>
                      </a:r>
                      <a:endParaRPr lang="es-CL" sz="1400" b="0" i="0" u="none" strike="noStrike" dirty="0">
                        <a:solidFill>
                          <a:srgbClr val="000000"/>
                        </a:solidFill>
                        <a:effectLst/>
                        <a:latin typeface="Calibri" panose="020F0502020204030204" pitchFamily="34" charset="0"/>
                      </a:endParaRPr>
                    </a:p>
                  </a:txBody>
                  <a:tcPr marL="6063" marR="6063" marT="6063" marB="0" anchor="ctr"/>
                </a:tc>
              </a:tr>
              <a:tr h="629668">
                <a:tc>
                  <a:txBody>
                    <a:bodyPr/>
                    <a:lstStyle/>
                    <a:p>
                      <a:pPr algn="l" rtl="0" fontAlgn="ctr"/>
                      <a:r>
                        <a:rPr lang="es-CL" sz="1400" u="none" strike="noStrike">
                          <a:effectLst/>
                        </a:rPr>
                        <a:t>Otras</a:t>
                      </a:r>
                      <a:endParaRPr lang="es-CL" sz="1400" b="0" i="0" u="none" strike="noStrike">
                        <a:solidFill>
                          <a:srgbClr val="000000"/>
                        </a:solidFill>
                        <a:effectLst/>
                        <a:latin typeface="Calibri" panose="020F0502020204030204" pitchFamily="34" charset="0"/>
                      </a:endParaRPr>
                    </a:p>
                  </a:txBody>
                  <a:tcPr marL="6063" marR="6063" marT="6063" marB="0" anchor="ctr"/>
                </a:tc>
                <a:tc>
                  <a:txBody>
                    <a:bodyPr/>
                    <a:lstStyle/>
                    <a:p>
                      <a:pPr algn="just" rtl="0" fontAlgn="ctr"/>
                      <a:r>
                        <a:rPr lang="es-CL" sz="1400" u="none" strike="noStrike" dirty="0">
                          <a:effectLst/>
                        </a:rPr>
                        <a:t>Visitas de </a:t>
                      </a:r>
                      <a:r>
                        <a:rPr lang="es-CL" sz="1400" u="none" strike="noStrike" dirty="0" smtClean="0">
                          <a:effectLst/>
                        </a:rPr>
                        <a:t>Subsecretarios Edward Ávalos, Alfred </a:t>
                      </a:r>
                      <a:r>
                        <a:rPr lang="es-CL" sz="1400" u="none" strike="noStrike" dirty="0">
                          <a:effectLst/>
                        </a:rPr>
                        <a:t>Almanza (FSIS/USDA) y Arturo Calderón (SENASICA) que permitieron establecer alianzas para fortalecer la colaboración en temas de inspección en inocuidad alimentaria y certificación electrónica. </a:t>
                      </a:r>
                      <a:endParaRPr lang="es-CL" sz="1400" b="0" i="0" u="none" strike="noStrike" dirty="0">
                        <a:solidFill>
                          <a:srgbClr val="000000"/>
                        </a:solidFill>
                        <a:effectLst/>
                        <a:latin typeface="Calibri" panose="020F0502020204030204" pitchFamily="34" charset="0"/>
                      </a:endParaRPr>
                    </a:p>
                  </a:txBody>
                  <a:tcPr marL="6063" marR="6063" marT="6063" marB="0" anchor="ctr"/>
                </a:tc>
              </a:tr>
            </a:tbl>
          </a:graphicData>
        </a:graphic>
      </p:graphicFrame>
    </p:spTree>
    <p:extLst>
      <p:ext uri="{BB962C8B-B14F-4D97-AF65-F5344CB8AC3E}">
        <p14:creationId xmlns:p14="http://schemas.microsoft.com/office/powerpoint/2010/main" val="10897986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80920" cy="576064"/>
          </a:xfrm>
        </p:spPr>
        <p:txBody>
          <a:bodyPr/>
          <a:lstStyle/>
          <a:p>
            <a:pPr marL="571500" indent="-571500">
              <a:buFont typeface="+mj-lt"/>
              <a:buAutoNum type="romanUcPeriod" startAt="2"/>
            </a:pPr>
            <a:r>
              <a:rPr lang="es-ES" dirty="0" smtClean="0"/>
              <a:t>Resultados del trabajo conjunto en regiones</a:t>
            </a:r>
            <a:endParaRPr lang="es-ES" dirty="0"/>
          </a:p>
        </p:txBody>
      </p:sp>
      <p:sp>
        <p:nvSpPr>
          <p:cNvPr id="15" name="Rectángulo 14"/>
          <p:cNvSpPr/>
          <p:nvPr/>
        </p:nvSpPr>
        <p:spPr>
          <a:xfrm>
            <a:off x="296972" y="3661480"/>
            <a:ext cx="8640960" cy="2585323"/>
          </a:xfrm>
          <a:prstGeom prst="rect">
            <a:avLst/>
          </a:prstGeom>
          <a:noFill/>
          <a:ln>
            <a:solidFill>
              <a:schemeClr val="accent5">
                <a:lumMod val="40000"/>
                <a:lumOff val="60000"/>
              </a:schemeClr>
            </a:solidFill>
          </a:ln>
        </p:spPr>
        <p:txBody>
          <a:bodyPr wrap="square">
            <a:spAutoFit/>
          </a:bodyPr>
          <a:lstStyle/>
          <a:p>
            <a:pPr algn="just"/>
            <a:r>
              <a:rPr lang="es-CL" b="1" dirty="0" smtClean="0"/>
              <a:t>Mesa bovina de Magallanes:</a:t>
            </a:r>
          </a:p>
          <a:p>
            <a:pPr algn="just"/>
            <a:r>
              <a:rPr lang="es-CL" dirty="0" smtClean="0"/>
              <a:t>En etapa de implementación de agenda: avances en manejo nutricional, sistematización de suelos de la región, programa de fomento para utilizar ERNC en los predios, diseño de modelos de gestión predial por zonas agroecológicas, avances en SIPEC y PABCO regional, entre otras.</a:t>
            </a:r>
          </a:p>
          <a:p>
            <a:pPr algn="just"/>
            <a:endParaRPr lang="es-CL" dirty="0" smtClean="0"/>
          </a:p>
          <a:p>
            <a:pPr algn="just"/>
            <a:r>
              <a:rPr lang="es-CL" b="1" dirty="0" smtClean="0"/>
              <a:t>Programa </a:t>
            </a:r>
            <a:r>
              <a:rPr lang="es-CL" b="1" dirty="0"/>
              <a:t>Estratégico Regional Bovino </a:t>
            </a:r>
            <a:r>
              <a:rPr lang="es-CL" b="1" dirty="0" smtClean="0"/>
              <a:t>Patagonia</a:t>
            </a:r>
            <a:r>
              <a:rPr lang="es-CL" dirty="0" smtClean="0"/>
              <a:t>: </a:t>
            </a:r>
          </a:p>
          <a:p>
            <a:pPr algn="just"/>
            <a:r>
              <a:rPr lang="es-CL" dirty="0" smtClean="0"/>
              <a:t>En etapa de diseño de la hoja de ruta.</a:t>
            </a:r>
            <a:endParaRPr lang="es-CL" dirty="0"/>
          </a:p>
          <a:p>
            <a:pPr algn="just"/>
            <a:endParaRPr lang="es-CL" dirty="0"/>
          </a:p>
        </p:txBody>
      </p:sp>
      <p:sp>
        <p:nvSpPr>
          <p:cNvPr id="6" name="Rectángulo 13"/>
          <p:cNvSpPr/>
          <p:nvPr/>
        </p:nvSpPr>
        <p:spPr>
          <a:xfrm>
            <a:off x="4932040" y="1229766"/>
            <a:ext cx="3960440" cy="646331"/>
          </a:xfrm>
          <a:prstGeom prst="rect">
            <a:avLst/>
          </a:prstGeom>
          <a:solidFill>
            <a:schemeClr val="accent6">
              <a:lumMod val="40000"/>
              <a:lumOff val="60000"/>
            </a:schemeClr>
          </a:solidFill>
        </p:spPr>
        <p:txBody>
          <a:bodyPr wrap="square">
            <a:spAutoFit/>
          </a:bodyPr>
          <a:lstStyle/>
          <a:p>
            <a:pPr algn="just"/>
            <a:r>
              <a:rPr lang="es-CL" b="1" dirty="0" smtClean="0"/>
              <a:t>Mesa Bovina en la Región de Magallanes</a:t>
            </a:r>
            <a:endParaRPr lang="es-CL" dirty="0" smtClean="0"/>
          </a:p>
        </p:txBody>
      </p:sp>
      <p:sp>
        <p:nvSpPr>
          <p:cNvPr id="7" name="Rectángulo 13"/>
          <p:cNvSpPr/>
          <p:nvPr/>
        </p:nvSpPr>
        <p:spPr>
          <a:xfrm>
            <a:off x="4959912" y="2442256"/>
            <a:ext cx="3960440" cy="646331"/>
          </a:xfrm>
          <a:prstGeom prst="rect">
            <a:avLst/>
          </a:prstGeom>
          <a:solidFill>
            <a:schemeClr val="accent6">
              <a:lumMod val="40000"/>
              <a:lumOff val="60000"/>
            </a:schemeClr>
          </a:solidFill>
        </p:spPr>
        <p:txBody>
          <a:bodyPr wrap="square">
            <a:spAutoFit/>
          </a:bodyPr>
          <a:lstStyle/>
          <a:p>
            <a:pPr algn="just"/>
            <a:r>
              <a:rPr lang="es-CL" b="1" dirty="0" smtClean="0"/>
              <a:t>Programa </a:t>
            </a:r>
            <a:r>
              <a:rPr lang="es-CL" b="1" dirty="0"/>
              <a:t>Estratégico </a:t>
            </a:r>
            <a:r>
              <a:rPr lang="es-CL" b="1" dirty="0" smtClean="0"/>
              <a:t>Regional Bovino Patagonia. Región de Aysén</a:t>
            </a:r>
            <a:endParaRPr lang="es-CL" dirty="0" smtClean="0"/>
          </a:p>
        </p:txBody>
      </p:sp>
      <p:pic>
        <p:nvPicPr>
          <p:cNvPr id="3" name="Picture 2" descr="http://www.elpatagondomingo.cl/wp-content/uploads/2011/06/Novillos-Ays%C3%A9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24744"/>
            <a:ext cx="4150484" cy="206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359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Autofit/>
          </a:bodyPr>
          <a:lstStyle/>
          <a:p>
            <a:pPr marL="571500" indent="-571500">
              <a:buFont typeface="+mj-lt"/>
              <a:buAutoNum type="romanUcPeriod" startAt="3"/>
            </a:pPr>
            <a:r>
              <a:rPr lang="es-ES" dirty="0"/>
              <a:t>Desafíos 2016 (temas avanzados)</a:t>
            </a:r>
          </a:p>
        </p:txBody>
      </p:sp>
      <p:pic>
        <p:nvPicPr>
          <p:cNvPr id="2050" name="Picture 2" descr="http://www.pecuario.cl/wp-content/uploads/2011/02/DSC002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157192"/>
            <a:ext cx="1944216" cy="1458162"/>
          </a:xfrm>
          <a:prstGeom prst="rect">
            <a:avLst/>
          </a:prstGeom>
          <a:noFill/>
          <a:effectLst>
            <a:reflection stA="0" endPos="65000" dist="254000" dir="5400000" sy="-100000" algn="bl" rotWithShape="0"/>
          </a:effectLst>
          <a:extLst>
            <a:ext uri="{909E8E84-426E-40DD-AFC4-6F175D3DCCD1}">
              <a14:hiddenFill xmlns:a14="http://schemas.microsoft.com/office/drawing/2010/main">
                <a:solidFill>
                  <a:srgbClr val="FFFFFF"/>
                </a:solidFill>
              </a14:hiddenFill>
            </a:ext>
          </a:extLst>
        </p:spPr>
      </p:pic>
      <p:sp>
        <p:nvSpPr>
          <p:cNvPr id="13" name="Marcador de contenido 12"/>
          <p:cNvSpPr>
            <a:spLocks noGrp="1"/>
          </p:cNvSpPr>
          <p:nvPr>
            <p:ph idx="1"/>
          </p:nvPr>
        </p:nvSpPr>
        <p:spPr>
          <a:xfrm>
            <a:off x="336104" y="1556792"/>
            <a:ext cx="8640960" cy="3735399"/>
          </a:xfrm>
          <a:noFill/>
        </p:spPr>
        <p:txBody>
          <a:bodyPr>
            <a:normAutofit/>
          </a:bodyPr>
          <a:lstStyle/>
          <a:p>
            <a:pPr algn="just"/>
            <a:r>
              <a:rPr lang="es-CL" sz="2000" dirty="0" smtClean="0"/>
              <a:t>Diseñar la campaña de promoción de la carne y buscar los fondos para financiar la campaña </a:t>
            </a:r>
          </a:p>
          <a:p>
            <a:pPr algn="just"/>
            <a:r>
              <a:rPr lang="es-CL" sz="2000" dirty="0" smtClean="0"/>
              <a:t>Participar en la discusión de las guías de alimentación del MINSAL y profundizar el vínculo con este Ministerio.</a:t>
            </a:r>
          </a:p>
          <a:p>
            <a:pPr algn="just"/>
            <a:r>
              <a:rPr lang="es-CL" sz="2000" dirty="0" smtClean="0"/>
              <a:t>Formular el nuevo calendario de actividades del comité de estadísticas pecuarias</a:t>
            </a:r>
          </a:p>
          <a:p>
            <a:pPr algn="just"/>
            <a:r>
              <a:rPr lang="es-CL" sz="2000" dirty="0" smtClean="0"/>
              <a:t>Retomar </a:t>
            </a:r>
            <a:r>
              <a:rPr lang="es-CL" sz="2000" dirty="0"/>
              <a:t>las actividades </a:t>
            </a:r>
            <a:r>
              <a:rPr lang="es-CL" sz="2000" dirty="0" smtClean="0"/>
              <a:t>de la </a:t>
            </a:r>
            <a:r>
              <a:rPr lang="es-CL" sz="2000" i="1" dirty="0" smtClean="0"/>
              <a:t>Brecha</a:t>
            </a:r>
            <a:r>
              <a:rPr lang="es-CL" sz="2000" i="1" dirty="0"/>
              <a:t>: Sistema de capacitación y transferencia tecnológica poco </a:t>
            </a:r>
            <a:r>
              <a:rPr lang="es-CL" sz="2000" i="1" dirty="0" smtClean="0"/>
              <a:t>efectiva</a:t>
            </a:r>
          </a:p>
          <a:p>
            <a:pPr algn="just"/>
            <a:r>
              <a:rPr lang="es-CL" sz="2000" dirty="0" smtClean="0"/>
              <a:t>Buscar fondos para financiar los proyectos presentados el 2015 y que no fueron aprobados</a:t>
            </a:r>
          </a:p>
          <a:p>
            <a:pPr algn="just"/>
            <a:endParaRPr lang="es-CL" sz="2000" dirty="0" smtClean="0"/>
          </a:p>
          <a:p>
            <a:pPr algn="just"/>
            <a:endParaRPr lang="es-CL" sz="2000" dirty="0" smtClean="0"/>
          </a:p>
        </p:txBody>
      </p:sp>
    </p:spTree>
    <p:extLst>
      <p:ext uri="{BB962C8B-B14F-4D97-AF65-F5344CB8AC3E}">
        <p14:creationId xmlns:p14="http://schemas.microsoft.com/office/powerpoint/2010/main" val="1788981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contenido 12"/>
          <p:cNvSpPr>
            <a:spLocks noGrp="1"/>
          </p:cNvSpPr>
          <p:nvPr>
            <p:ph idx="1"/>
          </p:nvPr>
        </p:nvSpPr>
        <p:spPr>
          <a:xfrm>
            <a:off x="395536" y="1484784"/>
            <a:ext cx="8229600" cy="4104456"/>
          </a:xfrm>
        </p:spPr>
        <p:txBody>
          <a:bodyPr>
            <a:normAutofit/>
          </a:bodyPr>
          <a:lstStyle/>
          <a:p>
            <a:pPr marL="0" indent="0" algn="just">
              <a:buNone/>
            </a:pPr>
            <a:r>
              <a:rPr lang="es-CL" sz="2400" dirty="0" smtClean="0"/>
              <a:t>Propuesta de temas nuevas a abordar el 2016</a:t>
            </a:r>
            <a:endParaRPr lang="es-CL" sz="2000" dirty="0" smtClean="0"/>
          </a:p>
          <a:p>
            <a:pPr lvl="1" algn="just"/>
            <a:r>
              <a:rPr lang="es-CL" sz="2000" dirty="0" smtClean="0"/>
              <a:t>Mesa de trabajo en genética animal (lineamientos, programas)</a:t>
            </a:r>
          </a:p>
          <a:p>
            <a:pPr lvl="1" algn="just"/>
            <a:r>
              <a:rPr lang="es-CL" sz="2000" dirty="0"/>
              <a:t>Realizar misión de penetración al mercado Chino e iniciar la apertura sanitaria con este país para subproductos; y realizar gira de prospección al mercado de EE.UU para carnes naturales y </a:t>
            </a:r>
            <a:r>
              <a:rPr lang="es-CL" sz="2000" dirty="0" smtClean="0"/>
              <a:t>magras</a:t>
            </a:r>
          </a:p>
          <a:p>
            <a:pPr marL="0" indent="0" algn="just">
              <a:buNone/>
            </a:pPr>
            <a:r>
              <a:rPr lang="es-CL" sz="2400" dirty="0" smtClean="0"/>
              <a:t>Otras actividades programadas:</a:t>
            </a:r>
          </a:p>
          <a:p>
            <a:pPr lvl="1" algn="just"/>
            <a:r>
              <a:rPr lang="es-CL" sz="2000" dirty="0"/>
              <a:t>Evaluación de impacto del programa </a:t>
            </a:r>
            <a:r>
              <a:rPr lang="es-CL" sz="2000" dirty="0" smtClean="0"/>
              <a:t>SIRSD-S</a:t>
            </a:r>
          </a:p>
          <a:p>
            <a:pPr lvl="1" algn="just"/>
            <a:r>
              <a:rPr lang="es-CL" sz="2000" dirty="0" smtClean="0"/>
              <a:t>Taller de discusión de dos estudios de financiamiento para el sector:</a:t>
            </a:r>
          </a:p>
          <a:p>
            <a:pPr lvl="2" algn="just"/>
            <a:r>
              <a:rPr lang="es-CL" sz="1600" dirty="0" smtClean="0"/>
              <a:t>“Diseño </a:t>
            </a:r>
            <a:r>
              <a:rPr lang="es-CL" sz="1600" dirty="0"/>
              <a:t>de instrumentos financieros para la adquisición de activos biológicos vía leasing ganadero y </a:t>
            </a:r>
            <a:r>
              <a:rPr lang="es-CL" sz="1600" dirty="0" err="1"/>
              <a:t>lease</a:t>
            </a:r>
            <a:r>
              <a:rPr lang="es-CL" sz="1600" dirty="0"/>
              <a:t>-back ganadero” (FIA</a:t>
            </a:r>
            <a:r>
              <a:rPr lang="es-CL" sz="1600" dirty="0" smtClean="0"/>
              <a:t>)</a:t>
            </a:r>
          </a:p>
          <a:p>
            <a:pPr lvl="2" algn="just"/>
            <a:r>
              <a:rPr lang="es-CL" sz="1600" dirty="0" smtClean="0"/>
              <a:t>“Condiciones de acceso a financiamiento para agricultores frutícolas, hortícolas y ganaderos” (</a:t>
            </a:r>
            <a:r>
              <a:rPr lang="es-CL" sz="1600" dirty="0" err="1" smtClean="0"/>
              <a:t>Odepa</a:t>
            </a:r>
            <a:r>
              <a:rPr lang="es-CL" sz="1600" dirty="0" smtClean="0"/>
              <a:t>) </a:t>
            </a:r>
            <a:endParaRPr lang="es-CL" sz="2000" dirty="0" smtClean="0"/>
          </a:p>
          <a:p>
            <a:pPr marL="0" indent="0" algn="just">
              <a:buNone/>
            </a:pPr>
            <a:endParaRPr lang="es-CL" sz="2000" dirty="0"/>
          </a:p>
          <a:p>
            <a:pPr marL="0" indent="0" algn="just">
              <a:buNone/>
            </a:pPr>
            <a:endParaRPr lang="es-CL" sz="2400" dirty="0" smtClean="0"/>
          </a:p>
          <a:p>
            <a:pPr algn="just"/>
            <a:endParaRPr lang="es-CL" sz="2400" dirty="0" smtClean="0"/>
          </a:p>
          <a:p>
            <a:pPr algn="just"/>
            <a:endParaRPr lang="es-CL" sz="2400" dirty="0" smtClean="0"/>
          </a:p>
          <a:p>
            <a:pPr algn="just"/>
            <a:endParaRPr lang="es-CL" sz="2400" dirty="0"/>
          </a:p>
          <a:p>
            <a:pPr algn="just"/>
            <a:endParaRPr lang="es-CL" sz="2400" dirty="0" smtClean="0"/>
          </a:p>
          <a:p>
            <a:pPr algn="just"/>
            <a:endParaRPr lang="es-CL" sz="2400" dirty="0"/>
          </a:p>
          <a:p>
            <a:pPr algn="just"/>
            <a:endParaRPr lang="es-CL" sz="2400" dirty="0" smtClean="0"/>
          </a:p>
          <a:p>
            <a:pPr algn="just"/>
            <a:endParaRPr lang="es-CL" sz="2400" dirty="0" smtClean="0"/>
          </a:p>
          <a:p>
            <a:pPr algn="just"/>
            <a:endParaRPr lang="es-CL" sz="2400" dirty="0" smtClean="0"/>
          </a:p>
          <a:p>
            <a:pPr algn="just"/>
            <a:endParaRPr lang="es-CL" sz="2400" dirty="0"/>
          </a:p>
        </p:txBody>
      </p:sp>
      <p:sp>
        <p:nvSpPr>
          <p:cNvPr id="5" name="1 Título"/>
          <p:cNvSpPr>
            <a:spLocks noGrp="1"/>
          </p:cNvSpPr>
          <p:nvPr>
            <p:ph type="title"/>
          </p:nvPr>
        </p:nvSpPr>
        <p:spPr>
          <a:xfrm>
            <a:off x="457200" y="395648"/>
            <a:ext cx="8229600" cy="1161144"/>
          </a:xfrm>
        </p:spPr>
        <p:txBody>
          <a:bodyPr vert="horz" lIns="91440" tIns="45720" rIns="91440" bIns="45720" rtlCol="0" anchor="ctr">
            <a:noAutofit/>
          </a:bodyPr>
          <a:lstStyle/>
          <a:p>
            <a:pPr marL="571500" indent="-571500">
              <a:buFont typeface="+mj-lt"/>
              <a:buAutoNum type="romanUcPeriod" startAt="3"/>
            </a:pPr>
            <a:r>
              <a:rPr lang="es-ES" dirty="0"/>
              <a:t>Desafíos 2016 (temas </a:t>
            </a:r>
            <a:r>
              <a:rPr lang="es-ES" dirty="0" smtClean="0"/>
              <a:t>nuevos)</a:t>
            </a:r>
            <a:endParaRPr lang="es-ES" dirty="0"/>
          </a:p>
        </p:txBody>
      </p:sp>
    </p:spTree>
    <p:extLst>
      <p:ext uri="{BB962C8B-B14F-4D97-AF65-F5344CB8AC3E}">
        <p14:creationId xmlns:p14="http://schemas.microsoft.com/office/powerpoint/2010/main" val="2625813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015-11-22 Fotos celular\Fotos celular 0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6 Título"/>
          <p:cNvSpPr>
            <a:spLocks noGrp="1"/>
          </p:cNvSpPr>
          <p:nvPr>
            <p:ph type="ctrTitle"/>
          </p:nvPr>
        </p:nvSpPr>
        <p:spPr/>
        <p:txBody>
          <a:bodyPr/>
          <a:lstStyle/>
          <a:p>
            <a:r>
              <a:rPr lang="es-ES" dirty="0" smtClean="0">
                <a:solidFill>
                  <a:srgbClr val="FFFF00"/>
                </a:solidFill>
              </a:rPr>
              <a:t>Muchas gracias</a:t>
            </a:r>
            <a:endParaRPr lang="es-ES" dirty="0">
              <a:solidFill>
                <a:srgbClr val="FFFF00"/>
              </a:solidFill>
            </a:endParaRPr>
          </a:p>
        </p:txBody>
      </p:sp>
      <p:sp>
        <p:nvSpPr>
          <p:cNvPr id="8" name="7 Subtítulo"/>
          <p:cNvSpPr>
            <a:spLocks noGrp="1"/>
          </p:cNvSpPr>
          <p:nvPr>
            <p:ph type="subTitle" idx="1"/>
          </p:nvPr>
        </p:nvSpPr>
        <p:spPr>
          <a:xfrm>
            <a:off x="1187624" y="5445224"/>
            <a:ext cx="6400800" cy="1152128"/>
          </a:xfrm>
        </p:spPr>
        <p:txBody>
          <a:bodyPr>
            <a:normAutofit lnSpcReduction="10000"/>
          </a:bodyPr>
          <a:lstStyle/>
          <a:p>
            <a:r>
              <a:rPr lang="es-ES" dirty="0" smtClean="0">
                <a:solidFill>
                  <a:srgbClr val="FFFF00"/>
                </a:solidFill>
              </a:rPr>
              <a:t>Romina Aguirre</a:t>
            </a:r>
          </a:p>
          <a:p>
            <a:r>
              <a:rPr lang="es-ES" dirty="0" smtClean="0">
                <a:solidFill>
                  <a:srgbClr val="FFFF00"/>
                </a:solidFill>
              </a:rPr>
              <a:t>raguirre@odepa.gob.cl</a:t>
            </a:r>
            <a:endParaRPr lang="es-ES" dirty="0">
              <a:solidFill>
                <a:srgbClr val="FFFF00"/>
              </a:solidFill>
            </a:endParaRPr>
          </a:p>
        </p:txBody>
      </p:sp>
      <p:sp>
        <p:nvSpPr>
          <p:cNvPr id="2" name="1 CuadroTexto"/>
          <p:cNvSpPr txBox="1"/>
          <p:nvPr/>
        </p:nvSpPr>
        <p:spPr>
          <a:xfrm>
            <a:off x="5436096" y="116632"/>
            <a:ext cx="3600400" cy="307777"/>
          </a:xfrm>
          <a:prstGeom prst="rect">
            <a:avLst/>
          </a:prstGeom>
          <a:noFill/>
        </p:spPr>
        <p:txBody>
          <a:bodyPr wrap="square" rtlCol="0">
            <a:spAutoFit/>
          </a:bodyPr>
          <a:lstStyle/>
          <a:p>
            <a:r>
              <a:rPr lang="es-CL" sz="1400" b="1" dirty="0" smtClean="0">
                <a:solidFill>
                  <a:schemeClr val="tx2">
                    <a:lumMod val="75000"/>
                  </a:schemeClr>
                </a:solidFill>
              </a:rPr>
              <a:t>23 de junio </a:t>
            </a:r>
            <a:r>
              <a:rPr lang="es-CL" sz="1400" b="1" dirty="0">
                <a:solidFill>
                  <a:schemeClr val="tx2">
                    <a:lumMod val="75000"/>
                  </a:schemeClr>
                </a:solidFill>
              </a:rPr>
              <a:t>del 2015. INIA </a:t>
            </a:r>
            <a:r>
              <a:rPr lang="es-CL" sz="1400" b="1" dirty="0" err="1">
                <a:solidFill>
                  <a:schemeClr val="tx2">
                    <a:lumMod val="75000"/>
                  </a:schemeClr>
                </a:solidFill>
              </a:rPr>
              <a:t>Carillanca</a:t>
            </a:r>
            <a:r>
              <a:rPr lang="es-CL" sz="1400" b="1" dirty="0">
                <a:solidFill>
                  <a:schemeClr val="tx2">
                    <a:lumMod val="75000"/>
                  </a:schemeClr>
                </a:solidFill>
              </a:rPr>
              <a:t>, </a:t>
            </a:r>
            <a:r>
              <a:rPr lang="es-CL" sz="1400" b="1" dirty="0" smtClean="0">
                <a:solidFill>
                  <a:schemeClr val="tx2">
                    <a:lumMod val="75000"/>
                  </a:schemeClr>
                </a:solidFill>
              </a:rPr>
              <a:t>Temuco.  </a:t>
            </a:r>
            <a:endParaRPr lang="es-CL" sz="1400" b="1" dirty="0">
              <a:solidFill>
                <a:schemeClr val="tx2">
                  <a:lumMod val="75000"/>
                </a:schemeClr>
              </a:solidFill>
            </a:endParaRPr>
          </a:p>
        </p:txBody>
      </p:sp>
    </p:spTree>
    <p:extLst>
      <p:ext uri="{BB962C8B-B14F-4D97-AF65-F5344CB8AC3E}">
        <p14:creationId xmlns:p14="http://schemas.microsoft.com/office/powerpoint/2010/main" val="1532430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602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Temario</a:t>
            </a:r>
            <a:endParaRPr lang="es-ES" dirty="0"/>
          </a:p>
        </p:txBody>
      </p:sp>
      <p:sp>
        <p:nvSpPr>
          <p:cNvPr id="4" name="3 Marcador de contenido"/>
          <p:cNvSpPr>
            <a:spLocks noGrp="1"/>
          </p:cNvSpPr>
          <p:nvPr>
            <p:ph idx="1"/>
          </p:nvPr>
        </p:nvSpPr>
        <p:spPr>
          <a:xfrm>
            <a:off x="323528" y="1582755"/>
            <a:ext cx="8486600" cy="4425355"/>
          </a:xfrm>
        </p:spPr>
        <p:txBody>
          <a:bodyPr vert="horz" lIns="91440" tIns="45720" rIns="91440" bIns="45720" rtlCol="0" anchor="t">
            <a:normAutofit/>
          </a:bodyPr>
          <a:lstStyle/>
          <a:p>
            <a:pPr marL="571500" indent="-571500" algn="just">
              <a:buFont typeface="+mj-lt"/>
              <a:buAutoNum type="romanUcPeriod"/>
            </a:pPr>
            <a:r>
              <a:rPr lang="es-CL" dirty="0" smtClean="0"/>
              <a:t>Estado del arte</a:t>
            </a:r>
          </a:p>
          <a:p>
            <a:pPr marL="571500" indent="-571500" algn="just">
              <a:buFont typeface="+mj-lt"/>
              <a:buAutoNum type="romanUcPeriod"/>
            </a:pPr>
            <a:r>
              <a:rPr lang="es-CL" dirty="0" smtClean="0"/>
              <a:t>Resultados del trabajo en conjunto</a:t>
            </a:r>
          </a:p>
          <a:p>
            <a:pPr marL="571500" indent="-571500" algn="just">
              <a:buFont typeface="+mj-lt"/>
              <a:buAutoNum type="romanUcPeriod"/>
            </a:pPr>
            <a:r>
              <a:rPr lang="es-CL" dirty="0" smtClean="0"/>
              <a:t>Desafíos 2016</a:t>
            </a:r>
            <a:endParaRPr lang="es-CL" dirty="0"/>
          </a:p>
        </p:txBody>
      </p:sp>
    </p:spTree>
    <p:extLst>
      <p:ext uri="{BB962C8B-B14F-4D97-AF65-F5344CB8AC3E}">
        <p14:creationId xmlns:p14="http://schemas.microsoft.com/office/powerpoint/2010/main" val="2001252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9624"/>
            <a:ext cx="8229600" cy="873112"/>
          </a:xfrm>
        </p:spPr>
        <p:txBody>
          <a:bodyPr/>
          <a:lstStyle/>
          <a:p>
            <a:pPr marL="571500" indent="-571500">
              <a:buFont typeface="+mj-lt"/>
              <a:buAutoNum type="romanUcPeriod"/>
            </a:pPr>
            <a:r>
              <a:rPr lang="es-ES" dirty="0" smtClean="0"/>
              <a:t>Estado del Arte</a:t>
            </a:r>
            <a:endParaRPr lang="es-ES" dirty="0"/>
          </a:p>
        </p:txBody>
      </p:sp>
      <p:sp>
        <p:nvSpPr>
          <p:cNvPr id="5" name="Elipse 4"/>
          <p:cNvSpPr/>
          <p:nvPr/>
        </p:nvSpPr>
        <p:spPr>
          <a:xfrm>
            <a:off x="251520" y="1139044"/>
            <a:ext cx="202656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Decreto 40</a:t>
            </a:r>
          </a:p>
          <a:p>
            <a:pPr algn="ctr"/>
            <a:r>
              <a:rPr lang="es-CL" dirty="0" smtClean="0">
                <a:solidFill>
                  <a:schemeClr val="tx1"/>
                </a:solidFill>
              </a:rPr>
              <a:t>11/06/2002</a:t>
            </a:r>
            <a:endParaRPr lang="es-CL" dirty="0">
              <a:solidFill>
                <a:schemeClr val="tx1"/>
              </a:solidFill>
            </a:endParaRPr>
          </a:p>
        </p:txBody>
      </p:sp>
      <p:sp>
        <p:nvSpPr>
          <p:cNvPr id="7" name="Elipse 6"/>
          <p:cNvSpPr/>
          <p:nvPr/>
        </p:nvSpPr>
        <p:spPr>
          <a:xfrm>
            <a:off x="602507" y="3039538"/>
            <a:ext cx="1656184" cy="13681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1</a:t>
            </a:r>
            <a:r>
              <a:rPr lang="es-CL" baseline="30000" dirty="0" smtClean="0">
                <a:solidFill>
                  <a:schemeClr val="tx1"/>
                </a:solidFill>
              </a:rPr>
              <a:t>era</a:t>
            </a:r>
            <a:r>
              <a:rPr lang="es-CL" dirty="0" smtClean="0">
                <a:solidFill>
                  <a:schemeClr val="tx1"/>
                </a:solidFill>
              </a:rPr>
              <a:t> reunión</a:t>
            </a:r>
          </a:p>
          <a:p>
            <a:pPr algn="ctr"/>
            <a:r>
              <a:rPr lang="es-CL" dirty="0" smtClean="0">
                <a:solidFill>
                  <a:schemeClr val="tx1"/>
                </a:solidFill>
              </a:rPr>
              <a:t>Junio 2014</a:t>
            </a:r>
            <a:endParaRPr lang="es-CL" dirty="0">
              <a:solidFill>
                <a:schemeClr val="tx1"/>
              </a:solidFill>
            </a:endParaRPr>
          </a:p>
        </p:txBody>
      </p:sp>
      <p:grpSp>
        <p:nvGrpSpPr>
          <p:cNvPr id="18" name="Grupo 17"/>
          <p:cNvGrpSpPr/>
          <p:nvPr/>
        </p:nvGrpSpPr>
        <p:grpSpPr>
          <a:xfrm>
            <a:off x="2699792" y="1300286"/>
            <a:ext cx="3391080" cy="2601244"/>
            <a:chOff x="3203848" y="1286792"/>
            <a:chExt cx="3391080" cy="2601244"/>
          </a:xfrm>
        </p:grpSpPr>
        <p:sp>
          <p:nvSpPr>
            <p:cNvPr id="8" name="Rectángulo 7"/>
            <p:cNvSpPr/>
            <p:nvPr/>
          </p:nvSpPr>
          <p:spPr>
            <a:xfrm>
              <a:off x="3210552" y="1286792"/>
              <a:ext cx="3384376" cy="60305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Productividad y Gestión</a:t>
              </a:r>
              <a:endParaRPr lang="es-CL" dirty="0">
                <a:solidFill>
                  <a:schemeClr val="tx1"/>
                </a:solidFill>
              </a:endParaRPr>
            </a:p>
          </p:txBody>
        </p:sp>
        <p:sp>
          <p:nvSpPr>
            <p:cNvPr id="9" name="Rectángulo 8"/>
            <p:cNvSpPr/>
            <p:nvPr/>
          </p:nvSpPr>
          <p:spPr>
            <a:xfrm>
              <a:off x="3203848" y="1961852"/>
              <a:ext cx="3384376" cy="6030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Certificación de exportaciones</a:t>
              </a:r>
              <a:endParaRPr lang="es-CL" dirty="0">
                <a:solidFill>
                  <a:schemeClr val="tx1"/>
                </a:solidFill>
              </a:endParaRPr>
            </a:p>
          </p:txBody>
        </p:sp>
        <p:sp>
          <p:nvSpPr>
            <p:cNvPr id="10" name="Rectángulo 9"/>
            <p:cNvSpPr/>
            <p:nvPr/>
          </p:nvSpPr>
          <p:spPr>
            <a:xfrm>
              <a:off x="3203848" y="2623418"/>
              <a:ext cx="3384376" cy="60305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Mercado interno</a:t>
              </a:r>
              <a:endParaRPr lang="es-CL" dirty="0">
                <a:solidFill>
                  <a:schemeClr val="tx1"/>
                </a:solidFill>
              </a:endParaRPr>
            </a:p>
          </p:txBody>
        </p:sp>
        <p:sp>
          <p:nvSpPr>
            <p:cNvPr id="11" name="Rectángulo 10"/>
            <p:cNvSpPr/>
            <p:nvPr/>
          </p:nvSpPr>
          <p:spPr>
            <a:xfrm>
              <a:off x="3203848" y="3284984"/>
              <a:ext cx="3384376" cy="60305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Mercados externos</a:t>
              </a:r>
              <a:endParaRPr lang="es-CL" dirty="0">
                <a:solidFill>
                  <a:schemeClr val="tx1"/>
                </a:solidFill>
              </a:endParaRPr>
            </a:p>
          </p:txBody>
        </p:sp>
      </p:grpSp>
      <p:sp>
        <p:nvSpPr>
          <p:cNvPr id="12" name="Elipse 11"/>
          <p:cNvSpPr/>
          <p:nvPr/>
        </p:nvSpPr>
        <p:spPr>
          <a:xfrm>
            <a:off x="6588224" y="980728"/>
            <a:ext cx="1656184" cy="1368152"/>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2</a:t>
            </a:r>
            <a:r>
              <a:rPr lang="es-CL" baseline="30000" dirty="0" smtClean="0">
                <a:solidFill>
                  <a:schemeClr val="tx1"/>
                </a:solidFill>
              </a:rPr>
              <a:t>da</a:t>
            </a:r>
          </a:p>
          <a:p>
            <a:pPr algn="ctr"/>
            <a:r>
              <a:rPr lang="es-CL" dirty="0" smtClean="0">
                <a:solidFill>
                  <a:schemeClr val="tx1"/>
                </a:solidFill>
              </a:rPr>
              <a:t>Diciembre 2014</a:t>
            </a:r>
            <a:endParaRPr lang="es-CL" dirty="0">
              <a:solidFill>
                <a:schemeClr val="tx1"/>
              </a:solidFill>
            </a:endParaRPr>
          </a:p>
        </p:txBody>
      </p:sp>
      <p:sp>
        <p:nvSpPr>
          <p:cNvPr id="13" name="Cerrar llave 12"/>
          <p:cNvSpPr/>
          <p:nvPr/>
        </p:nvSpPr>
        <p:spPr>
          <a:xfrm rot="5400000">
            <a:off x="4348547" y="2463474"/>
            <a:ext cx="216024" cy="388843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5" name="CuadroTexto 14"/>
          <p:cNvSpPr txBox="1"/>
          <p:nvPr/>
        </p:nvSpPr>
        <p:spPr>
          <a:xfrm>
            <a:off x="3124411" y="4581128"/>
            <a:ext cx="2664296" cy="646331"/>
          </a:xfrm>
          <a:prstGeom prst="rect">
            <a:avLst/>
          </a:prstGeom>
          <a:noFill/>
        </p:spPr>
        <p:txBody>
          <a:bodyPr wrap="square" rtlCol="0">
            <a:spAutoFit/>
          </a:bodyPr>
          <a:lstStyle/>
          <a:p>
            <a:pPr algn="ctr"/>
            <a:r>
              <a:rPr lang="es-CL" dirty="0" smtClean="0"/>
              <a:t>Reuniones, talleres entre julio y octubre </a:t>
            </a:r>
            <a:endParaRPr lang="es-CL" dirty="0"/>
          </a:p>
        </p:txBody>
      </p:sp>
      <p:sp>
        <p:nvSpPr>
          <p:cNvPr id="16" name="CuadroTexto 15"/>
          <p:cNvSpPr txBox="1"/>
          <p:nvPr/>
        </p:nvSpPr>
        <p:spPr>
          <a:xfrm>
            <a:off x="6588224" y="2476773"/>
            <a:ext cx="1810544" cy="923330"/>
          </a:xfrm>
          <a:prstGeom prst="rect">
            <a:avLst/>
          </a:prstGeom>
          <a:noFill/>
        </p:spPr>
        <p:txBody>
          <a:bodyPr wrap="square" rtlCol="0">
            <a:spAutoFit/>
          </a:bodyPr>
          <a:lstStyle/>
          <a:p>
            <a:pPr algn="ctr"/>
            <a:r>
              <a:rPr lang="es-CL" dirty="0" smtClean="0"/>
              <a:t>Agenda estratégica</a:t>
            </a:r>
          </a:p>
          <a:p>
            <a:endParaRPr lang="es-CL" dirty="0"/>
          </a:p>
        </p:txBody>
      </p:sp>
      <p:sp>
        <p:nvSpPr>
          <p:cNvPr id="3" name="CuadroTexto 2"/>
          <p:cNvSpPr txBox="1"/>
          <p:nvPr/>
        </p:nvSpPr>
        <p:spPr>
          <a:xfrm>
            <a:off x="683568" y="5406315"/>
            <a:ext cx="8352928" cy="830997"/>
          </a:xfrm>
          <a:prstGeom prst="rect">
            <a:avLst/>
          </a:prstGeom>
          <a:noFill/>
        </p:spPr>
        <p:txBody>
          <a:bodyPr wrap="square" rtlCol="0">
            <a:spAutoFit/>
          </a:bodyPr>
          <a:lstStyle/>
          <a:p>
            <a:pPr algn="ctr"/>
            <a:r>
              <a:rPr lang="es-CL" sz="1600" dirty="0"/>
              <a:t> “Un sector de producción, transformación y comercialización de carne bovina competitivo, con reglas claras, donde todos los eslabones de la cadena están articulados. Una cadena innovadora, rentable y sustentable”.</a:t>
            </a:r>
          </a:p>
        </p:txBody>
      </p:sp>
      <p:sp>
        <p:nvSpPr>
          <p:cNvPr id="17" name="Elipse 11"/>
          <p:cNvSpPr/>
          <p:nvPr/>
        </p:nvSpPr>
        <p:spPr>
          <a:xfrm>
            <a:off x="6462978" y="3298477"/>
            <a:ext cx="2429501" cy="1605815"/>
          </a:xfrm>
          <a:prstGeom prst="ellipse">
            <a:avLst/>
          </a:prstGeom>
          <a:solidFill>
            <a:srgbClr val="2D875A"/>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tx1"/>
                </a:solidFill>
              </a:rPr>
              <a:t>2015</a:t>
            </a:r>
          </a:p>
          <a:p>
            <a:pPr algn="ctr"/>
            <a:r>
              <a:rPr lang="es-CL" dirty="0" smtClean="0">
                <a:solidFill>
                  <a:schemeClr val="tx1"/>
                </a:solidFill>
              </a:rPr>
              <a:t>Implementación</a:t>
            </a:r>
          </a:p>
          <a:p>
            <a:pPr algn="ctr"/>
            <a:r>
              <a:rPr lang="es-CL" dirty="0" smtClean="0">
                <a:solidFill>
                  <a:schemeClr val="tx1"/>
                </a:solidFill>
              </a:rPr>
              <a:t>Agenda</a:t>
            </a:r>
            <a:endParaRPr lang="es-CL" dirty="0">
              <a:solidFill>
                <a:schemeClr val="tx1"/>
              </a:solidFill>
            </a:endParaRPr>
          </a:p>
        </p:txBody>
      </p:sp>
    </p:spTree>
    <p:extLst>
      <p:ext uri="{BB962C8B-B14F-4D97-AF65-F5344CB8AC3E}">
        <p14:creationId xmlns:p14="http://schemas.microsoft.com/office/powerpoint/2010/main" val="3475965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1" nodeType="clickEffect">
                                  <p:stCondLst>
                                    <p:cond delay="0"/>
                                  </p:stCondLst>
                                  <p:childTnLst>
                                    <p:anim calcmode="lin" valueType="num">
                                      <p:cBhvr>
                                        <p:cTn id="10" dur="1000"/>
                                        <p:tgtEl>
                                          <p:spTgt spid="5"/>
                                        </p:tgtEl>
                                        <p:attrNameLst>
                                          <p:attrName>ppt_w</p:attrName>
                                        </p:attrNameLst>
                                      </p:cBhvr>
                                      <p:tavLst>
                                        <p:tav tm="0">
                                          <p:val>
                                            <p:strVal val="ppt_w"/>
                                          </p:val>
                                        </p:tav>
                                        <p:tav tm="100000">
                                          <p:val>
                                            <p:fltVal val="0"/>
                                          </p:val>
                                        </p:tav>
                                      </p:tavLst>
                                    </p:anim>
                                    <p:anim calcmode="lin" valueType="num">
                                      <p:cBhvr>
                                        <p:cTn id="11" dur="1000"/>
                                        <p:tgtEl>
                                          <p:spTgt spid="5"/>
                                        </p:tgtEl>
                                        <p:attrNameLst>
                                          <p:attrName>ppt_h</p:attrName>
                                        </p:attrNameLst>
                                      </p:cBhvr>
                                      <p:tavLst>
                                        <p:tav tm="0">
                                          <p:val>
                                            <p:strVal val="ppt_h"/>
                                          </p:val>
                                        </p:tav>
                                        <p:tav tm="100000">
                                          <p:val>
                                            <p:fltVal val="0"/>
                                          </p:val>
                                        </p:tav>
                                      </p:tavLst>
                                    </p:anim>
                                    <p:anim calcmode="lin" valueType="num">
                                      <p:cBhvr>
                                        <p:cTn id="12" dur="1000"/>
                                        <p:tgtEl>
                                          <p:spTgt spid="5"/>
                                        </p:tgtEl>
                                        <p:attrNameLst>
                                          <p:attrName>style.rotation</p:attrName>
                                        </p:attrNameLst>
                                      </p:cBhvr>
                                      <p:tavLst>
                                        <p:tav tm="0">
                                          <p:val>
                                            <p:fltVal val="0"/>
                                          </p:val>
                                        </p:tav>
                                        <p:tav tm="100000">
                                          <p:val>
                                            <p:fltVal val="90"/>
                                          </p:val>
                                        </p:tav>
                                      </p:tavLst>
                                    </p:anim>
                                    <p:animEffect transition="out" filter="fade">
                                      <p:cBhvr>
                                        <p:cTn id="13" dur="1000"/>
                                        <p:tgtEl>
                                          <p:spTgt spid="5"/>
                                        </p:tgtEl>
                                      </p:cBhvr>
                                    </p:animEffect>
                                    <p:set>
                                      <p:cBhvr>
                                        <p:cTn id="14" dur="1" fill="hold">
                                          <p:stCondLst>
                                            <p:cond delay="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grpId="1" nodeType="clickEffect">
                                  <p:stCondLst>
                                    <p:cond delay="0"/>
                                  </p:stCondLst>
                                  <p:childTnLst>
                                    <p:animClr clrSpc="rgb" dir="cw">
                                      <p:cBhvr>
                                        <p:cTn id="40" dur="2000" fill="hold"/>
                                        <p:tgtEl>
                                          <p:spTgt spid="16"/>
                                        </p:tgtEl>
                                        <p:attrNameLst>
                                          <p:attrName>fillcolor</p:attrName>
                                        </p:attrNameLst>
                                      </p:cBhvr>
                                      <p:to>
                                        <a:srgbClr val="FF0000"/>
                                      </p:to>
                                    </p:animClr>
                                    <p:set>
                                      <p:cBhvr>
                                        <p:cTn id="41" dur="2000" fill="hold"/>
                                        <p:tgtEl>
                                          <p:spTgt spid="16"/>
                                        </p:tgtEl>
                                        <p:attrNameLst>
                                          <p:attrName>fill.type</p:attrName>
                                        </p:attrNameLst>
                                      </p:cBhvr>
                                      <p:to>
                                        <p:strVal val="solid"/>
                                      </p:to>
                                    </p:set>
                                    <p:set>
                                      <p:cBhvr>
                                        <p:cTn id="42" dur="2000" fill="hold"/>
                                        <p:tgtEl>
                                          <p:spTgt spid="16"/>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12" grpId="0" animBg="1"/>
      <p:bldP spid="13" grpId="0" animBg="1"/>
      <p:bldP spid="15" grpId="0"/>
      <p:bldP spid="16" grpId="0"/>
      <p:bldP spid="16" grpId="1"/>
      <p:bldP spid="3"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873112"/>
          </a:xfrm>
        </p:spPr>
        <p:txBody>
          <a:bodyPr/>
          <a:lstStyle/>
          <a:p>
            <a:r>
              <a:rPr lang="es-ES" dirty="0" smtClean="0"/>
              <a:t>Actores</a:t>
            </a:r>
            <a:endParaRPr lang="es-ES" dirty="0"/>
          </a:p>
        </p:txBody>
      </p:sp>
      <p:graphicFrame>
        <p:nvGraphicFramePr>
          <p:cNvPr id="19" name="Diagrama 18"/>
          <p:cNvGraphicFramePr/>
          <p:nvPr>
            <p:extLst>
              <p:ext uri="{D42A27DB-BD31-4B8C-83A1-F6EECF244321}">
                <p14:modId xmlns:p14="http://schemas.microsoft.com/office/powerpoint/2010/main" val="3091296591"/>
              </p:ext>
            </p:extLst>
          </p:nvPr>
        </p:nvGraphicFramePr>
        <p:xfrm>
          <a:off x="323528" y="1154816"/>
          <a:ext cx="7787208" cy="4887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ángulo redondeado 19"/>
          <p:cNvSpPr/>
          <p:nvPr/>
        </p:nvSpPr>
        <p:spPr>
          <a:xfrm>
            <a:off x="6948868" y="1700808"/>
            <a:ext cx="1676872" cy="2592288"/>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smtClean="0">
                <a:solidFill>
                  <a:schemeClr val="tx1"/>
                </a:solidFill>
              </a:rPr>
              <a:t>ODEPA</a:t>
            </a:r>
          </a:p>
          <a:p>
            <a:pPr algn="ctr"/>
            <a:r>
              <a:rPr lang="es-CL" sz="2400" dirty="0" smtClean="0">
                <a:solidFill>
                  <a:schemeClr val="tx1"/>
                </a:solidFill>
              </a:rPr>
              <a:t>FIA</a:t>
            </a:r>
          </a:p>
          <a:p>
            <a:pPr algn="ctr"/>
            <a:r>
              <a:rPr lang="es-CL" sz="2400" dirty="0" smtClean="0">
                <a:solidFill>
                  <a:schemeClr val="tx1"/>
                </a:solidFill>
              </a:rPr>
              <a:t>INIA</a:t>
            </a:r>
          </a:p>
          <a:p>
            <a:pPr algn="ctr"/>
            <a:r>
              <a:rPr lang="es-CL" sz="2400" dirty="0" smtClean="0">
                <a:solidFill>
                  <a:schemeClr val="tx1"/>
                </a:solidFill>
              </a:rPr>
              <a:t>INDAP</a:t>
            </a:r>
          </a:p>
          <a:p>
            <a:pPr algn="ctr"/>
            <a:r>
              <a:rPr lang="es-CL" sz="2400" dirty="0" smtClean="0">
                <a:solidFill>
                  <a:schemeClr val="tx1"/>
                </a:solidFill>
              </a:rPr>
              <a:t>SAG</a:t>
            </a:r>
          </a:p>
          <a:p>
            <a:pPr algn="ctr"/>
            <a:r>
              <a:rPr lang="es-CL" sz="2400" dirty="0" smtClean="0">
                <a:solidFill>
                  <a:schemeClr val="tx1"/>
                </a:solidFill>
              </a:rPr>
              <a:t>CORFO</a:t>
            </a:r>
            <a:endParaRPr lang="es-CL" sz="2400" dirty="0">
              <a:solidFill>
                <a:schemeClr val="tx1"/>
              </a:solidFill>
            </a:endParaRPr>
          </a:p>
        </p:txBody>
      </p:sp>
    </p:spTree>
    <p:extLst>
      <p:ext uri="{BB962C8B-B14F-4D97-AF65-F5344CB8AC3E}">
        <p14:creationId xmlns:p14="http://schemas.microsoft.com/office/powerpoint/2010/main" val="192669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8366"/>
            <a:ext cx="8280920" cy="576064"/>
          </a:xfrm>
        </p:spPr>
        <p:txBody>
          <a:bodyPr/>
          <a:lstStyle/>
          <a:p>
            <a:pPr marL="571500" indent="-571500">
              <a:buFont typeface="+mj-lt"/>
              <a:buAutoNum type="romanUcPeriod" startAt="2"/>
            </a:pPr>
            <a:r>
              <a:rPr lang="es-ES" dirty="0" smtClean="0"/>
              <a:t>Resultados del trabajo conjunto</a:t>
            </a:r>
            <a:endParaRPr lang="es-ES" dirty="0"/>
          </a:p>
        </p:txBody>
      </p:sp>
      <p:sp>
        <p:nvSpPr>
          <p:cNvPr id="14" name="Rectángulo 13"/>
          <p:cNvSpPr/>
          <p:nvPr/>
        </p:nvSpPr>
        <p:spPr>
          <a:xfrm>
            <a:off x="611560" y="1377931"/>
            <a:ext cx="4104456" cy="1107996"/>
          </a:xfrm>
          <a:prstGeom prst="rect">
            <a:avLst/>
          </a:prstGeom>
          <a:solidFill>
            <a:schemeClr val="accent1">
              <a:lumMod val="60000"/>
              <a:lumOff val="40000"/>
            </a:schemeClr>
          </a:solidFill>
        </p:spPr>
        <p:txBody>
          <a:bodyPr wrap="square">
            <a:spAutoFit/>
          </a:bodyPr>
          <a:lstStyle/>
          <a:p>
            <a:pPr algn="just"/>
            <a:r>
              <a:rPr lang="es-CL" b="1" dirty="0" smtClean="0"/>
              <a:t>Subcomisión Productividad y gestión:</a:t>
            </a:r>
          </a:p>
          <a:p>
            <a:pPr algn="just"/>
            <a:r>
              <a:rPr lang="es-CL" sz="1600" i="1" dirty="0" smtClean="0"/>
              <a:t>Reuniones ampliadas:</a:t>
            </a:r>
          </a:p>
          <a:p>
            <a:pPr algn="just"/>
            <a:r>
              <a:rPr lang="es-CL" sz="1600" dirty="0" smtClean="0"/>
              <a:t>27 de marzo</a:t>
            </a:r>
          </a:p>
          <a:p>
            <a:pPr algn="just"/>
            <a:r>
              <a:rPr lang="es-CL" sz="1600" dirty="0" smtClean="0"/>
              <a:t>23 de junio</a:t>
            </a:r>
          </a:p>
        </p:txBody>
      </p:sp>
      <p:pic>
        <p:nvPicPr>
          <p:cNvPr id="3" name="Imagen 2"/>
          <p:cNvPicPr>
            <a:picLocks noChangeAspect="1"/>
          </p:cNvPicPr>
          <p:nvPr/>
        </p:nvPicPr>
        <p:blipFill>
          <a:blip r:embed="rId3"/>
          <a:stretch>
            <a:fillRect/>
          </a:stretch>
        </p:blipFill>
        <p:spPr>
          <a:xfrm>
            <a:off x="6228184" y="1178394"/>
            <a:ext cx="2160240" cy="1873404"/>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2141610492"/>
              </p:ext>
            </p:extLst>
          </p:nvPr>
        </p:nvGraphicFramePr>
        <p:xfrm>
          <a:off x="393328" y="3356992"/>
          <a:ext cx="8496944" cy="2151720"/>
        </p:xfrm>
        <a:graphic>
          <a:graphicData uri="http://schemas.openxmlformats.org/drawingml/2006/table">
            <a:tbl>
              <a:tblPr>
                <a:tableStyleId>{B301B821-A1FF-4177-AEE7-76D212191A09}</a:tableStyleId>
              </a:tblPr>
              <a:tblGrid>
                <a:gridCol w="6145737"/>
                <a:gridCol w="2351207"/>
              </a:tblGrid>
              <a:tr h="202500">
                <a:tc gridSpan="2">
                  <a:txBody>
                    <a:bodyPr/>
                    <a:lstStyle/>
                    <a:p>
                      <a:pPr algn="l" rtl="0" fontAlgn="ctr"/>
                      <a:r>
                        <a:rPr lang="es-CL" sz="1800" b="1" u="none" strike="noStrike" dirty="0" smtClean="0">
                          <a:effectLst/>
                        </a:rPr>
                        <a:t>Brecha</a:t>
                      </a:r>
                      <a:r>
                        <a:rPr lang="es-CL" sz="1800" b="1" u="none" strike="noStrike" dirty="0">
                          <a:effectLst/>
                        </a:rPr>
                        <a:t>: Sistema de capacitación y transferencia tecnológica poco efectiva</a:t>
                      </a:r>
                      <a:endParaRPr lang="es-CL" sz="1800" b="1" i="0" u="none" strike="noStrike" dirty="0">
                        <a:solidFill>
                          <a:sysClr val="windowText" lastClr="000000"/>
                        </a:solidFill>
                        <a:effectLst/>
                        <a:latin typeface="Calibri" panose="020F0502020204030204" pitchFamily="34" charset="0"/>
                      </a:endParaRPr>
                    </a:p>
                  </a:txBody>
                  <a:tcPr marL="8100" marR="8100" marT="8100" marB="0" anchor="ctr"/>
                </a:tc>
                <a:tc hMerge="1">
                  <a:txBody>
                    <a:bodyPr/>
                    <a:lstStyle/>
                    <a:p>
                      <a:endParaRPr lang="es-CL"/>
                    </a:p>
                  </a:txBody>
                  <a:tcPr/>
                </a:tc>
              </a:tr>
              <a:tr h="202500">
                <a:tc>
                  <a:txBody>
                    <a:bodyPr/>
                    <a:lstStyle/>
                    <a:p>
                      <a:pPr algn="l" rtl="0" fontAlgn="ctr"/>
                      <a:r>
                        <a:rPr lang="es-CL" sz="1800" b="1" i="1" u="none" strike="noStrike" dirty="0">
                          <a:effectLst/>
                        </a:rPr>
                        <a:t>Actividades propuestas:</a:t>
                      </a:r>
                      <a:endParaRPr lang="es-CL" sz="1800" b="1" i="1" u="none" strike="noStrike" dirty="0">
                        <a:solidFill>
                          <a:sysClr val="windowText" lastClr="000000"/>
                        </a:solidFill>
                        <a:effectLst/>
                        <a:latin typeface="Calibri" panose="020F0502020204030204" pitchFamily="34" charset="0"/>
                      </a:endParaRPr>
                    </a:p>
                  </a:txBody>
                  <a:tcPr marL="8100" marR="8100" marT="8100" marB="0" anchor="ctr"/>
                </a:tc>
                <a:tc>
                  <a:txBody>
                    <a:bodyPr/>
                    <a:lstStyle/>
                    <a:p>
                      <a:pPr algn="l" rtl="0" fontAlgn="ctr"/>
                      <a:r>
                        <a:rPr lang="es-CL" sz="1800" b="1" i="1" u="none" strike="noStrike" dirty="0">
                          <a:effectLst/>
                        </a:rPr>
                        <a:t>Actividades realizadas:</a:t>
                      </a:r>
                      <a:endParaRPr lang="es-CL" sz="1800" b="1" i="1" u="none" strike="noStrike" dirty="0">
                        <a:solidFill>
                          <a:sysClr val="windowText" lastClr="000000"/>
                        </a:solidFill>
                        <a:effectLst/>
                        <a:latin typeface="Calibri" panose="020F0502020204030204" pitchFamily="34" charset="0"/>
                      </a:endParaRPr>
                    </a:p>
                  </a:txBody>
                  <a:tcPr marL="8100" marR="8100" marT="8100" marB="0" anchor="ctr"/>
                </a:tc>
              </a:tr>
              <a:tr h="202500">
                <a:tc>
                  <a:txBody>
                    <a:bodyPr/>
                    <a:lstStyle/>
                    <a:p>
                      <a:pPr algn="l" rtl="0" fontAlgn="ctr"/>
                      <a:r>
                        <a:rPr lang="es-CL" sz="1700" u="none" strike="noStrike">
                          <a:effectLst/>
                        </a:rPr>
                        <a:t>Definir el rol del extensionista</a:t>
                      </a:r>
                      <a:endParaRPr lang="es-CL" sz="1700" b="0" i="0" u="none" strike="noStrike">
                        <a:solidFill>
                          <a:sysClr val="windowText" lastClr="000000"/>
                        </a:solidFill>
                        <a:effectLst/>
                        <a:latin typeface="Calibri" panose="020F0502020204030204" pitchFamily="34" charset="0"/>
                      </a:endParaRPr>
                    </a:p>
                  </a:txBody>
                  <a:tcPr marL="8100" marR="8100" marT="8100" marB="0" anchor="ctr"/>
                </a:tc>
                <a:tc>
                  <a:txBody>
                    <a:bodyPr/>
                    <a:lstStyle/>
                    <a:p>
                      <a:pPr algn="l" rtl="0" fontAlgn="ctr"/>
                      <a:r>
                        <a:rPr lang="es-CL" sz="1700" u="none" strike="noStrike" dirty="0">
                          <a:effectLst/>
                        </a:rPr>
                        <a:t>Pendiente</a:t>
                      </a:r>
                      <a:endParaRPr lang="es-CL" sz="1700" b="0" i="0" u="none" strike="noStrike" dirty="0">
                        <a:solidFill>
                          <a:sysClr val="windowText" lastClr="000000"/>
                        </a:solidFill>
                        <a:effectLst/>
                        <a:latin typeface="Calibri" panose="020F0502020204030204" pitchFamily="34" charset="0"/>
                      </a:endParaRPr>
                    </a:p>
                  </a:txBody>
                  <a:tcPr marL="8100" marR="8100" marT="8100" marB="0" anchor="ctr"/>
                </a:tc>
              </a:tr>
              <a:tr h="202500">
                <a:tc>
                  <a:txBody>
                    <a:bodyPr/>
                    <a:lstStyle/>
                    <a:p>
                      <a:pPr algn="l" rtl="0" fontAlgn="ctr"/>
                      <a:r>
                        <a:rPr lang="es-CL" sz="1700" u="none" strike="noStrike">
                          <a:effectLst/>
                        </a:rPr>
                        <a:t>Diseñar un programa de capacitación y acreditación a extensionistas</a:t>
                      </a:r>
                      <a:endParaRPr lang="es-CL" sz="1700" b="0" i="0" u="none" strike="noStrike">
                        <a:solidFill>
                          <a:sysClr val="windowText" lastClr="000000"/>
                        </a:solidFill>
                        <a:effectLst/>
                        <a:latin typeface="Calibri" panose="020F0502020204030204" pitchFamily="34" charset="0"/>
                      </a:endParaRPr>
                    </a:p>
                  </a:txBody>
                  <a:tcPr marL="8100" marR="8100" marT="8100" marB="0" anchor="ctr"/>
                </a:tc>
                <a:tc rowSpan="2">
                  <a:txBody>
                    <a:bodyPr/>
                    <a:lstStyle/>
                    <a:p>
                      <a:pPr algn="l" rtl="0" fontAlgn="ctr"/>
                      <a:r>
                        <a:rPr lang="es-CL" sz="1700" u="none" strike="noStrike" dirty="0">
                          <a:effectLst/>
                        </a:rPr>
                        <a:t>1° borrador desarrollado por INIA</a:t>
                      </a:r>
                      <a:endParaRPr lang="es-CL" sz="1700" b="0" i="0" u="none" strike="noStrike" dirty="0">
                        <a:solidFill>
                          <a:sysClr val="windowText" lastClr="000000"/>
                        </a:solidFill>
                        <a:effectLst/>
                        <a:latin typeface="Calibri" panose="020F0502020204030204" pitchFamily="34" charset="0"/>
                      </a:endParaRPr>
                    </a:p>
                  </a:txBody>
                  <a:tcPr marL="8100" marR="8100" marT="8100" marB="0" anchor="ctr"/>
                </a:tc>
              </a:tr>
              <a:tr h="202500">
                <a:tc>
                  <a:txBody>
                    <a:bodyPr/>
                    <a:lstStyle/>
                    <a:p>
                      <a:pPr algn="l" rtl="0" fontAlgn="ctr"/>
                      <a:r>
                        <a:rPr lang="es-CL" sz="1700" u="none" strike="noStrike" dirty="0">
                          <a:effectLst/>
                        </a:rPr>
                        <a:t>Diseño e implementación de una plataforma de extensión y transferencia tecnológica</a:t>
                      </a:r>
                      <a:endParaRPr lang="es-CL" sz="1700" b="0" i="0" u="none" strike="noStrike" dirty="0">
                        <a:solidFill>
                          <a:sysClr val="windowText" lastClr="000000"/>
                        </a:solidFill>
                        <a:effectLst/>
                        <a:latin typeface="Calibri" panose="020F0502020204030204" pitchFamily="34" charset="0"/>
                      </a:endParaRPr>
                    </a:p>
                  </a:txBody>
                  <a:tcPr marL="8100" marR="8100" marT="8100" marB="0" anchor="ctr"/>
                </a:tc>
                <a:tc vMerge="1">
                  <a:txBody>
                    <a:bodyPr/>
                    <a:lstStyle/>
                    <a:p>
                      <a:endParaRPr lang="es-CL"/>
                    </a:p>
                  </a:txBody>
                  <a:tcPr/>
                </a:tc>
              </a:tr>
              <a:tr h="202500">
                <a:tc>
                  <a:txBody>
                    <a:bodyPr/>
                    <a:lstStyle/>
                    <a:p>
                      <a:pPr algn="l" rtl="0" fontAlgn="ctr"/>
                      <a:r>
                        <a:rPr lang="es-CL" sz="1700" u="none" strike="noStrike" dirty="0">
                          <a:effectLst/>
                        </a:rPr>
                        <a:t>Explotar el desarrollo de nuevos programas de Gestión de transferencia tecnológica (GTT)</a:t>
                      </a:r>
                      <a:endParaRPr lang="es-CL" sz="1700" b="0" i="0" u="none" strike="noStrike" dirty="0">
                        <a:solidFill>
                          <a:sysClr val="windowText" lastClr="000000"/>
                        </a:solidFill>
                        <a:effectLst/>
                        <a:latin typeface="Calibri" panose="020F0502020204030204" pitchFamily="34" charset="0"/>
                      </a:endParaRPr>
                    </a:p>
                  </a:txBody>
                  <a:tcPr marL="8100" marR="8100" marT="8100" marB="0" anchor="ctr"/>
                </a:tc>
                <a:tc>
                  <a:txBody>
                    <a:bodyPr/>
                    <a:lstStyle/>
                    <a:p>
                      <a:pPr algn="l" rtl="0" fontAlgn="ctr"/>
                      <a:r>
                        <a:rPr lang="es-CL" sz="1700" u="none" strike="noStrike" dirty="0">
                          <a:effectLst/>
                        </a:rPr>
                        <a:t>Pendiente</a:t>
                      </a:r>
                      <a:endParaRPr lang="es-CL" sz="1700" b="0" i="0" u="none" strike="noStrike" dirty="0">
                        <a:solidFill>
                          <a:sysClr val="windowText" lastClr="000000"/>
                        </a:solidFill>
                        <a:effectLst/>
                        <a:latin typeface="Calibri" panose="020F0502020204030204" pitchFamily="34" charset="0"/>
                      </a:endParaRPr>
                    </a:p>
                  </a:txBody>
                  <a:tcPr marL="8100" marR="8100" marT="8100" marB="0" anchor="ctr"/>
                </a:tc>
              </a:tr>
            </a:tbl>
          </a:graphicData>
        </a:graphic>
      </p:graphicFrame>
    </p:spTree>
    <p:extLst>
      <p:ext uri="{BB962C8B-B14F-4D97-AF65-F5344CB8AC3E}">
        <p14:creationId xmlns:p14="http://schemas.microsoft.com/office/powerpoint/2010/main" val="3415856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80920" cy="576064"/>
          </a:xfrm>
        </p:spPr>
        <p:txBody>
          <a:bodyPr/>
          <a:lstStyle/>
          <a:p>
            <a:pPr marL="571500" indent="-571500">
              <a:buFont typeface="+mj-lt"/>
              <a:buAutoNum type="romanUcPeriod" startAt="2"/>
            </a:pPr>
            <a:r>
              <a:rPr lang="es-ES" dirty="0" smtClean="0"/>
              <a:t>Resultados del trabajo conjunto</a:t>
            </a:r>
            <a:endParaRPr lang="es-ES" dirty="0"/>
          </a:p>
        </p:txBody>
      </p:sp>
      <p:sp>
        <p:nvSpPr>
          <p:cNvPr id="14" name="Rectángulo 13"/>
          <p:cNvSpPr/>
          <p:nvPr/>
        </p:nvSpPr>
        <p:spPr>
          <a:xfrm>
            <a:off x="647564" y="994204"/>
            <a:ext cx="4104456" cy="1631216"/>
          </a:xfrm>
          <a:prstGeom prst="rect">
            <a:avLst/>
          </a:prstGeom>
          <a:solidFill>
            <a:schemeClr val="accent1">
              <a:lumMod val="60000"/>
              <a:lumOff val="40000"/>
            </a:schemeClr>
          </a:solidFill>
        </p:spPr>
        <p:txBody>
          <a:bodyPr wrap="square">
            <a:spAutoFit/>
          </a:bodyPr>
          <a:lstStyle/>
          <a:p>
            <a:pPr algn="just"/>
            <a:r>
              <a:rPr lang="es-CL" b="1" dirty="0" smtClean="0"/>
              <a:t>Subcomisión Productividad y gestión:</a:t>
            </a:r>
          </a:p>
          <a:p>
            <a:pPr algn="just"/>
            <a:r>
              <a:rPr lang="es-CL" sz="1600" i="1" dirty="0" smtClean="0"/>
              <a:t>Reuniones comité estadísticas:</a:t>
            </a:r>
          </a:p>
          <a:p>
            <a:pPr fontAlgn="ctr"/>
            <a:r>
              <a:rPr lang="es-CL" sz="1600" dirty="0"/>
              <a:t>13 de abril</a:t>
            </a:r>
          </a:p>
          <a:p>
            <a:pPr fontAlgn="ctr"/>
            <a:r>
              <a:rPr lang="es-CL" sz="1600" dirty="0"/>
              <a:t>12 de junio</a:t>
            </a:r>
          </a:p>
          <a:p>
            <a:pPr fontAlgn="ctr"/>
            <a:r>
              <a:rPr lang="es-CL" sz="1600" dirty="0"/>
              <a:t>26 de agosto</a:t>
            </a:r>
          </a:p>
          <a:p>
            <a:pPr fontAlgn="ctr"/>
            <a:r>
              <a:rPr lang="es-CL" sz="1600" dirty="0"/>
              <a:t>23 de septiembre</a:t>
            </a:r>
          </a:p>
        </p:txBody>
      </p:sp>
      <p:pic>
        <p:nvPicPr>
          <p:cNvPr id="3" name="Imagen 2"/>
          <p:cNvPicPr>
            <a:picLocks noChangeAspect="1"/>
          </p:cNvPicPr>
          <p:nvPr/>
        </p:nvPicPr>
        <p:blipFill>
          <a:blip r:embed="rId3"/>
          <a:stretch>
            <a:fillRect/>
          </a:stretch>
        </p:blipFill>
        <p:spPr>
          <a:xfrm>
            <a:off x="6704384" y="323156"/>
            <a:ext cx="2160240" cy="1873404"/>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3588145583"/>
              </p:ext>
            </p:extLst>
          </p:nvPr>
        </p:nvGraphicFramePr>
        <p:xfrm>
          <a:off x="123900" y="2710904"/>
          <a:ext cx="8784976" cy="3759060"/>
        </p:xfrm>
        <a:graphic>
          <a:graphicData uri="http://schemas.openxmlformats.org/drawingml/2006/table">
            <a:tbl>
              <a:tblPr>
                <a:tableStyleId>{B301B821-A1FF-4177-AEE7-76D212191A09}</a:tableStyleId>
              </a:tblPr>
              <a:tblGrid>
                <a:gridCol w="6145737"/>
                <a:gridCol w="2639239"/>
              </a:tblGrid>
              <a:tr h="202500">
                <a:tc gridSpan="2">
                  <a:txBody>
                    <a:bodyPr/>
                    <a:lstStyle/>
                    <a:p>
                      <a:pPr algn="l" rtl="0" fontAlgn="ctr"/>
                      <a:r>
                        <a:rPr lang="es-CL" sz="1800" b="1" u="none" strike="noStrike" dirty="0" smtClean="0">
                          <a:effectLst/>
                        </a:rPr>
                        <a:t>Brecha</a:t>
                      </a:r>
                      <a:r>
                        <a:rPr lang="es-CL" sz="1800" b="1" u="none" strike="noStrike" dirty="0">
                          <a:effectLst/>
                        </a:rPr>
                        <a:t>: Baja productividad a nivel de la producción primaria</a:t>
                      </a:r>
                      <a:endParaRPr lang="es-CL" sz="1800" b="1" i="0" u="none" strike="noStrike" dirty="0">
                        <a:solidFill>
                          <a:sysClr val="windowText" lastClr="000000"/>
                        </a:solidFill>
                        <a:effectLst/>
                        <a:latin typeface="Calibri" panose="020F0502020204030204" pitchFamily="34" charset="0"/>
                      </a:endParaRPr>
                    </a:p>
                  </a:txBody>
                  <a:tcPr marL="8100" marR="8100" marT="8100" marB="0" anchor="ctr"/>
                </a:tc>
                <a:tc hMerge="1">
                  <a:txBody>
                    <a:bodyPr/>
                    <a:lstStyle/>
                    <a:p>
                      <a:endParaRPr lang="es-CL"/>
                    </a:p>
                  </a:txBody>
                  <a:tcPr/>
                </a:tc>
              </a:tr>
              <a:tr h="202500">
                <a:tc>
                  <a:txBody>
                    <a:bodyPr/>
                    <a:lstStyle/>
                    <a:p>
                      <a:pPr algn="l" rtl="0" fontAlgn="ctr"/>
                      <a:r>
                        <a:rPr lang="es-CL" sz="1600" b="1" i="1" u="none" strike="noStrike" dirty="0">
                          <a:effectLst/>
                        </a:rPr>
                        <a:t>Actividades propuestas:</a:t>
                      </a:r>
                      <a:endParaRPr lang="es-CL" sz="1600" b="1" i="1" u="none" strike="noStrike" dirty="0">
                        <a:solidFill>
                          <a:sysClr val="windowText" lastClr="000000"/>
                        </a:solidFill>
                        <a:effectLst/>
                        <a:latin typeface="Calibri" panose="020F0502020204030204" pitchFamily="34" charset="0"/>
                      </a:endParaRPr>
                    </a:p>
                  </a:txBody>
                  <a:tcPr marL="8100" marR="8100" marT="81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CL" sz="1600" b="1" i="1" u="none" strike="noStrike" dirty="0">
                          <a:effectLst/>
                        </a:rPr>
                        <a:t> </a:t>
                      </a:r>
                      <a:r>
                        <a:rPr lang="es-CL" sz="1600" b="1" i="1" u="none" strike="noStrike" dirty="0" smtClean="0">
                          <a:effectLst/>
                        </a:rPr>
                        <a:t>Actividades realizadas:</a:t>
                      </a:r>
                      <a:endParaRPr lang="es-CL" sz="1600" b="1" i="1" u="none" strike="noStrike" dirty="0" smtClean="0">
                        <a:solidFill>
                          <a:sysClr val="windowText" lastClr="000000"/>
                        </a:solidFill>
                        <a:effectLst/>
                        <a:latin typeface="Calibri" panose="020F0502020204030204" pitchFamily="34" charset="0"/>
                      </a:endParaRPr>
                    </a:p>
                  </a:txBody>
                  <a:tcPr marL="8100" marR="8100" marT="8100" marB="0" anchor="ctr"/>
                </a:tc>
              </a:tr>
              <a:tr h="202500">
                <a:tc>
                  <a:txBody>
                    <a:bodyPr/>
                    <a:lstStyle/>
                    <a:p>
                      <a:pPr algn="l" rtl="0" fontAlgn="ctr"/>
                      <a:r>
                        <a:rPr lang="es-CL" sz="1600" u="none" strike="noStrike" dirty="0">
                          <a:effectLst/>
                        </a:rPr>
                        <a:t>Conformar grupo de estadísticas</a:t>
                      </a:r>
                      <a:endParaRPr lang="es-CL" sz="1600" b="0" i="0" u="none" strike="noStrike" dirty="0">
                        <a:solidFill>
                          <a:sysClr val="windowText" lastClr="000000"/>
                        </a:solidFill>
                        <a:effectLst/>
                        <a:latin typeface="Calibri" panose="020F0502020204030204" pitchFamily="34" charset="0"/>
                      </a:endParaRPr>
                    </a:p>
                  </a:txBody>
                  <a:tcPr marL="8100" marR="8100" marT="8100" marB="0" anchor="ctr"/>
                </a:tc>
                <a:tc>
                  <a:txBody>
                    <a:bodyPr/>
                    <a:lstStyle/>
                    <a:p>
                      <a:pPr algn="just" rtl="0" fontAlgn="ctr"/>
                      <a:r>
                        <a:rPr lang="es-CL" sz="1600" u="none" strike="noStrike" dirty="0" smtClean="0">
                          <a:effectLst/>
                        </a:rPr>
                        <a:t>Se conformó el comité el 13 de abril y se</a:t>
                      </a:r>
                      <a:r>
                        <a:rPr lang="es-CL" sz="1600" u="none" strike="noStrike" baseline="0" dirty="0" smtClean="0">
                          <a:effectLst/>
                        </a:rPr>
                        <a:t> trabajó en los siguiente temas: mejorar la información en la página web (completar y reubicar links), revisar y ajustar los tabulados de las encuestas pecuarias y se revisó la encuesta de mataderos</a:t>
                      </a:r>
                      <a:endParaRPr lang="es-CL" sz="1600" b="0" i="0" u="none" strike="noStrike" dirty="0">
                        <a:solidFill>
                          <a:sysClr val="windowText" lastClr="000000"/>
                        </a:solidFill>
                        <a:effectLst/>
                        <a:latin typeface="Calibri" panose="020F0502020204030204" pitchFamily="34" charset="0"/>
                      </a:endParaRPr>
                    </a:p>
                  </a:txBody>
                  <a:tcPr marL="8100" marR="8100" marT="8100" marB="0" anchor="ctr"/>
                </a:tc>
              </a:tr>
              <a:tr h="202500">
                <a:tc gridSpan="2">
                  <a:txBody>
                    <a:bodyPr/>
                    <a:lstStyle/>
                    <a:p>
                      <a:pPr algn="just" rtl="0" fontAlgn="ctr"/>
                      <a:r>
                        <a:rPr lang="es-CL" sz="1800" b="1" u="none" strike="noStrike" dirty="0" smtClean="0">
                          <a:effectLst/>
                        </a:rPr>
                        <a:t>Brecha</a:t>
                      </a:r>
                      <a:r>
                        <a:rPr lang="es-CL" sz="1800" b="1" u="none" strike="noStrike" dirty="0">
                          <a:effectLst/>
                        </a:rPr>
                        <a:t>: Falta una visión de </a:t>
                      </a:r>
                      <a:r>
                        <a:rPr lang="es-CL" sz="1800" b="1" u="none" strike="noStrike" dirty="0" smtClean="0">
                          <a:effectLst/>
                        </a:rPr>
                        <a:t>negocio</a:t>
                      </a:r>
                      <a:endParaRPr lang="es-CL" sz="1800" b="1" i="0" u="none" strike="noStrike" dirty="0">
                        <a:solidFill>
                          <a:sysClr val="windowText" lastClr="000000"/>
                        </a:solidFill>
                        <a:effectLst/>
                        <a:latin typeface="Calibri" panose="020F0502020204030204" pitchFamily="34" charset="0"/>
                      </a:endParaRPr>
                    </a:p>
                  </a:txBody>
                  <a:tcPr marL="8100" marR="8100" marT="8100" marB="0" anchor="ctr"/>
                </a:tc>
                <a:tc hMerge="1">
                  <a:txBody>
                    <a:bodyPr/>
                    <a:lstStyle/>
                    <a:p>
                      <a:endParaRPr lang="es-CL"/>
                    </a:p>
                  </a:txBody>
                  <a:tcPr/>
                </a:tc>
              </a:tr>
              <a:tr h="202500">
                <a:tc>
                  <a:txBody>
                    <a:bodyPr/>
                    <a:lstStyle/>
                    <a:p>
                      <a:pPr algn="l" rtl="0" fontAlgn="ctr"/>
                      <a:r>
                        <a:rPr lang="es-CL" sz="1600" u="none" strike="noStrike" dirty="0">
                          <a:effectLst/>
                        </a:rPr>
                        <a:t>Giras de prospección hacia nuevos mercados</a:t>
                      </a:r>
                      <a:endParaRPr lang="es-CL" sz="1600" b="0" i="0" u="none" strike="noStrike" dirty="0">
                        <a:solidFill>
                          <a:sysClr val="windowText" lastClr="000000"/>
                        </a:solidFill>
                        <a:effectLst/>
                        <a:latin typeface="Calibri" panose="020F0502020204030204" pitchFamily="34" charset="0"/>
                      </a:endParaRPr>
                    </a:p>
                  </a:txBody>
                  <a:tcPr marL="8100" marR="8100" marT="8100" marB="0" anchor="ctr"/>
                </a:tc>
                <a:tc rowSpan="2">
                  <a:txBody>
                    <a:bodyPr/>
                    <a:lstStyle/>
                    <a:p>
                      <a:pPr algn="just" rtl="0" fontAlgn="ctr"/>
                      <a:r>
                        <a:rPr lang="es-CL" sz="1600" u="none" strike="noStrike" dirty="0">
                          <a:effectLst/>
                        </a:rPr>
                        <a:t>2 Giras de prospección financiadas con FPESA (China y Perú, Panamá y Colombia)</a:t>
                      </a:r>
                      <a:endParaRPr lang="es-CL" sz="1600" b="0" i="0" u="none" strike="noStrike" dirty="0">
                        <a:solidFill>
                          <a:sysClr val="windowText" lastClr="000000"/>
                        </a:solidFill>
                        <a:effectLst/>
                        <a:latin typeface="Calibri" panose="020F0502020204030204" pitchFamily="34" charset="0"/>
                      </a:endParaRPr>
                    </a:p>
                  </a:txBody>
                  <a:tcPr marL="8100" marR="8100" marT="8100" marB="0" anchor="ctr"/>
                </a:tc>
              </a:tr>
              <a:tr h="413100">
                <a:tc>
                  <a:txBody>
                    <a:bodyPr/>
                    <a:lstStyle/>
                    <a:p>
                      <a:pPr algn="l" rtl="0" fontAlgn="ctr"/>
                      <a:r>
                        <a:rPr lang="es-CL" sz="1600" u="none" strike="noStrike" dirty="0">
                          <a:effectLst/>
                        </a:rPr>
                        <a:t>Articular y conectar a los productores e industria con el mercado</a:t>
                      </a:r>
                      <a:endParaRPr lang="es-CL" sz="1600" b="0" i="0" u="none" strike="noStrike" dirty="0">
                        <a:solidFill>
                          <a:sysClr val="windowText" lastClr="000000"/>
                        </a:solidFill>
                        <a:effectLst/>
                        <a:latin typeface="Calibri" panose="020F0502020204030204" pitchFamily="34" charset="0"/>
                      </a:endParaRPr>
                    </a:p>
                  </a:txBody>
                  <a:tcPr marL="8100" marR="8100" marT="8100" marB="0" anchor="ctr"/>
                </a:tc>
                <a:tc vMerge="1">
                  <a:txBody>
                    <a:bodyPr/>
                    <a:lstStyle/>
                    <a:p>
                      <a:endParaRPr lang="es-CL"/>
                    </a:p>
                  </a:txBody>
                  <a:tcPr/>
                </a:tc>
              </a:tr>
            </a:tbl>
          </a:graphicData>
        </a:graphic>
      </p:graphicFrame>
    </p:spTree>
    <p:extLst>
      <p:ext uri="{BB962C8B-B14F-4D97-AF65-F5344CB8AC3E}">
        <p14:creationId xmlns:p14="http://schemas.microsoft.com/office/powerpoint/2010/main" val="3611725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80920" cy="576064"/>
          </a:xfrm>
        </p:spPr>
        <p:txBody>
          <a:bodyPr/>
          <a:lstStyle/>
          <a:p>
            <a:pPr marL="571500" indent="-571500">
              <a:buFont typeface="+mj-lt"/>
              <a:buAutoNum type="romanUcPeriod" startAt="2"/>
            </a:pPr>
            <a:r>
              <a:rPr lang="es-ES" dirty="0" smtClean="0"/>
              <a:t>Resultados del trabajo conjunto</a:t>
            </a:r>
            <a:endParaRPr lang="es-ES" dirty="0"/>
          </a:p>
        </p:txBody>
      </p:sp>
      <p:pic>
        <p:nvPicPr>
          <p:cNvPr id="3" name="Imagen 2"/>
          <p:cNvPicPr>
            <a:picLocks noChangeAspect="1"/>
          </p:cNvPicPr>
          <p:nvPr/>
        </p:nvPicPr>
        <p:blipFill>
          <a:blip r:embed="rId3"/>
          <a:stretch>
            <a:fillRect/>
          </a:stretch>
        </p:blipFill>
        <p:spPr>
          <a:xfrm>
            <a:off x="6732240" y="444791"/>
            <a:ext cx="2160240" cy="1873404"/>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1222595742"/>
              </p:ext>
            </p:extLst>
          </p:nvPr>
        </p:nvGraphicFramePr>
        <p:xfrm>
          <a:off x="323528" y="2780928"/>
          <a:ext cx="8229600" cy="3812774"/>
        </p:xfrm>
        <a:graphic>
          <a:graphicData uri="http://schemas.openxmlformats.org/drawingml/2006/table">
            <a:tbl>
              <a:tblPr>
                <a:tableStyleId>{B301B821-A1FF-4177-AEE7-76D212191A09}</a:tableStyleId>
              </a:tblPr>
              <a:tblGrid>
                <a:gridCol w="4464496"/>
                <a:gridCol w="3765104"/>
              </a:tblGrid>
              <a:tr h="352569">
                <a:tc gridSpan="2">
                  <a:txBody>
                    <a:bodyPr/>
                    <a:lstStyle/>
                    <a:p>
                      <a:pPr algn="l" rtl="0" fontAlgn="ctr"/>
                      <a:r>
                        <a:rPr lang="es-CL" sz="1800" b="1" u="none" strike="noStrike" dirty="0">
                          <a:effectLst/>
                        </a:rPr>
                        <a:t>Brecha: Desconocimiento de los atributos de calidad de la carne </a:t>
                      </a:r>
                      <a:r>
                        <a:rPr lang="es-CL" sz="1800" b="1" u="none" strike="noStrike" dirty="0" smtClean="0">
                          <a:effectLst/>
                        </a:rPr>
                        <a:t>nacional (1 de 2)</a:t>
                      </a:r>
                      <a:endParaRPr lang="es-CL" sz="1800" b="1" i="0" u="none" strike="noStrike" dirty="0">
                        <a:solidFill>
                          <a:srgbClr val="000000"/>
                        </a:solidFill>
                        <a:effectLst/>
                        <a:latin typeface="Calibri" panose="020F0502020204030204" pitchFamily="34" charset="0"/>
                      </a:endParaRPr>
                    </a:p>
                  </a:txBody>
                  <a:tcPr marL="6241" marR="6241" marT="6241" marB="0" anchor="ctr"/>
                </a:tc>
                <a:tc hMerge="1">
                  <a:txBody>
                    <a:bodyPr/>
                    <a:lstStyle/>
                    <a:p>
                      <a:endParaRPr lang="es-CL"/>
                    </a:p>
                  </a:txBody>
                  <a:tcPr/>
                </a:tc>
              </a:tr>
              <a:tr h="156021">
                <a:tc>
                  <a:txBody>
                    <a:bodyPr/>
                    <a:lstStyle/>
                    <a:p>
                      <a:pPr algn="l" rtl="0" fontAlgn="ctr"/>
                      <a:r>
                        <a:rPr lang="es-CL" sz="1500" b="1" i="1" u="none" strike="noStrike">
                          <a:effectLst/>
                        </a:rPr>
                        <a:t>Actividades propuestas:</a:t>
                      </a:r>
                      <a:endParaRPr lang="es-CL" sz="1500" b="1" i="1" u="none" strike="noStrike">
                        <a:solidFill>
                          <a:srgbClr val="000000"/>
                        </a:solidFill>
                        <a:effectLst/>
                        <a:latin typeface="Calibri" panose="020F0502020204030204" pitchFamily="34" charset="0"/>
                      </a:endParaRPr>
                    </a:p>
                  </a:txBody>
                  <a:tcPr marL="6241" marR="6241" marT="6241" marB="0" anchor="ctr"/>
                </a:tc>
                <a:tc>
                  <a:txBody>
                    <a:bodyPr/>
                    <a:lstStyle/>
                    <a:p>
                      <a:pPr algn="l" rtl="0" fontAlgn="ctr"/>
                      <a:r>
                        <a:rPr lang="es-CL" sz="1500" b="1" i="1" u="none" strike="noStrike" dirty="0">
                          <a:effectLst/>
                        </a:rPr>
                        <a:t>Actividades realizadas:</a:t>
                      </a:r>
                      <a:endParaRPr lang="es-CL" sz="1500" b="1" i="1" u="none" strike="noStrike" dirty="0">
                        <a:solidFill>
                          <a:srgbClr val="000000"/>
                        </a:solidFill>
                        <a:effectLst/>
                        <a:latin typeface="Calibri" panose="020F0502020204030204" pitchFamily="34" charset="0"/>
                      </a:endParaRPr>
                    </a:p>
                  </a:txBody>
                  <a:tcPr marL="6241" marR="6241" marT="6241" marB="0" anchor="ctr"/>
                </a:tc>
              </a:tr>
              <a:tr h="624085">
                <a:tc>
                  <a:txBody>
                    <a:bodyPr/>
                    <a:lstStyle/>
                    <a:p>
                      <a:pPr algn="l" rtl="0" fontAlgn="ctr"/>
                      <a:r>
                        <a:rPr lang="es-CL" sz="1500" u="none" strike="noStrike">
                          <a:effectLst/>
                        </a:rPr>
                        <a:t>Caracterizar la ganadería de carne por zonas agroclimáticas</a:t>
                      </a:r>
                      <a:endParaRPr lang="es-CL" sz="1500" b="0" i="0" u="none" strike="noStrike">
                        <a:solidFill>
                          <a:srgbClr val="000000"/>
                        </a:solidFill>
                        <a:effectLst/>
                        <a:latin typeface="Calibri" panose="020F0502020204030204" pitchFamily="34" charset="0"/>
                      </a:endParaRPr>
                    </a:p>
                  </a:txBody>
                  <a:tcPr marL="6241" marR="6241" marT="6241" marB="0" anchor="ctr"/>
                </a:tc>
                <a:tc>
                  <a:txBody>
                    <a:bodyPr/>
                    <a:lstStyle/>
                    <a:p>
                      <a:pPr algn="just" rtl="0" fontAlgn="ctr"/>
                      <a:r>
                        <a:rPr lang="es-CL" sz="1500" u="none" strike="noStrike" dirty="0">
                          <a:effectLst/>
                        </a:rPr>
                        <a:t>Proyecto INIA “Desarrollo de estrategias de diferenciación de calidad de carnes rojas (bovino y ovino) en base a recursos forrajeros en 4 regiones del país” (Fondos </a:t>
                      </a:r>
                      <a:r>
                        <a:rPr lang="es-CL" sz="1500" u="none" strike="noStrike" dirty="0" err="1">
                          <a:effectLst/>
                        </a:rPr>
                        <a:t>Corfo</a:t>
                      </a:r>
                      <a:r>
                        <a:rPr lang="es-CL" sz="1500" u="none" strike="noStrike" dirty="0">
                          <a:effectLst/>
                        </a:rPr>
                        <a:t>)</a:t>
                      </a:r>
                      <a:br>
                        <a:rPr lang="es-CL" sz="1500" u="none" strike="noStrike" dirty="0">
                          <a:effectLst/>
                        </a:rPr>
                      </a:br>
                      <a:endParaRPr lang="es-CL" sz="1500" b="0" i="0" u="none" strike="noStrike" dirty="0">
                        <a:solidFill>
                          <a:srgbClr val="000000"/>
                        </a:solidFill>
                        <a:effectLst/>
                        <a:latin typeface="Calibri" panose="020F0502020204030204" pitchFamily="34" charset="0"/>
                      </a:endParaRPr>
                    </a:p>
                  </a:txBody>
                  <a:tcPr marL="6241" marR="6241" marT="6241" marB="0" anchor="ctr"/>
                </a:tc>
              </a:tr>
              <a:tr h="624085">
                <a:tc rowSpan="2">
                  <a:txBody>
                    <a:bodyPr/>
                    <a:lstStyle/>
                    <a:p>
                      <a:pPr algn="l" rtl="0" fontAlgn="ctr"/>
                      <a:r>
                        <a:rPr lang="es-CL" sz="1500" u="none" strike="noStrike" dirty="0">
                          <a:effectLst/>
                        </a:rPr>
                        <a:t>Postular a fondos para el diseño de una </a:t>
                      </a:r>
                      <a:r>
                        <a:rPr lang="es-CL" sz="1500" u="none" strike="noStrike" dirty="0" smtClean="0">
                          <a:effectLst/>
                        </a:rPr>
                        <a:t>campaña </a:t>
                      </a:r>
                      <a:r>
                        <a:rPr lang="es-CL" sz="1500" u="none" strike="noStrike" dirty="0">
                          <a:effectLst/>
                        </a:rPr>
                        <a:t>de promoción de la carne bovina nacional</a:t>
                      </a:r>
                      <a:endParaRPr lang="es-CL" sz="1500" b="0" i="0" u="none" strike="noStrike" dirty="0">
                        <a:solidFill>
                          <a:srgbClr val="000000"/>
                        </a:solidFill>
                        <a:effectLst/>
                        <a:latin typeface="Calibri" panose="020F0502020204030204" pitchFamily="34" charset="0"/>
                      </a:endParaRPr>
                    </a:p>
                  </a:txBody>
                  <a:tcPr marL="6241" marR="6241" marT="6241" marB="0" anchor="ctr"/>
                </a:tc>
                <a:tc>
                  <a:txBody>
                    <a:bodyPr/>
                    <a:lstStyle/>
                    <a:p>
                      <a:pPr algn="just" rtl="0" fontAlgn="t"/>
                      <a:r>
                        <a:rPr lang="es-CL" sz="1500" u="none" strike="noStrike">
                          <a:effectLst/>
                        </a:rPr>
                        <a:t>Por iniciar el Estudio de mercado de la carne bovina chilena a cargo de la empresa  MG Consulting, previo al diseño de una campaña de promoción de la carne (Fondos FIA)</a:t>
                      </a:r>
                      <a:br>
                        <a:rPr lang="es-CL" sz="1500" u="none" strike="noStrike">
                          <a:effectLst/>
                        </a:rPr>
                      </a:br>
                      <a:endParaRPr lang="es-CL" sz="1500" b="0" i="0" u="none" strike="noStrike">
                        <a:solidFill>
                          <a:srgbClr val="000000"/>
                        </a:solidFill>
                        <a:effectLst/>
                        <a:latin typeface="Calibri" panose="020F0502020204030204" pitchFamily="34" charset="0"/>
                      </a:endParaRPr>
                    </a:p>
                  </a:txBody>
                  <a:tcPr marL="6241" marR="6241" marT="6241" marB="0"/>
                </a:tc>
              </a:tr>
              <a:tr h="156021">
                <a:tc vMerge="1">
                  <a:txBody>
                    <a:bodyPr/>
                    <a:lstStyle/>
                    <a:p>
                      <a:endParaRPr lang="es-CL"/>
                    </a:p>
                  </a:txBody>
                  <a:tcPr/>
                </a:tc>
                <a:tc>
                  <a:txBody>
                    <a:bodyPr/>
                    <a:lstStyle/>
                    <a:p>
                      <a:pPr algn="just" rtl="0" fontAlgn="t"/>
                      <a:r>
                        <a:rPr lang="es-CL" sz="1500" u="none" strike="noStrike">
                          <a:effectLst/>
                        </a:rPr>
                        <a:t>Estudio “Valoración de atributos de la carne bovina” (Fondos FIA)</a:t>
                      </a:r>
                      <a:endParaRPr lang="es-CL" sz="1500" b="0" i="0" u="none" strike="noStrike">
                        <a:solidFill>
                          <a:srgbClr val="000000"/>
                        </a:solidFill>
                        <a:effectLst/>
                        <a:latin typeface="Calibri" panose="020F0502020204030204" pitchFamily="34" charset="0"/>
                      </a:endParaRPr>
                    </a:p>
                  </a:txBody>
                  <a:tcPr marL="6241" marR="6241" marT="6241" marB="0"/>
                </a:tc>
              </a:tr>
              <a:tr h="237152">
                <a:tc>
                  <a:txBody>
                    <a:bodyPr/>
                    <a:lstStyle/>
                    <a:p>
                      <a:pPr algn="l" rtl="0" fontAlgn="ctr"/>
                      <a:r>
                        <a:rPr lang="es-CL" sz="1500" u="none" strike="noStrike" dirty="0">
                          <a:effectLst/>
                        </a:rPr>
                        <a:t>Implementación de una </a:t>
                      </a:r>
                      <a:r>
                        <a:rPr lang="es-CL" sz="1500" u="none" strike="noStrike" dirty="0" smtClean="0">
                          <a:effectLst/>
                        </a:rPr>
                        <a:t>campaña </a:t>
                      </a:r>
                      <a:r>
                        <a:rPr lang="es-CL" sz="1500" u="none" strike="noStrike" dirty="0">
                          <a:effectLst/>
                        </a:rPr>
                        <a:t>de promoción de la carne bovina nacional saludable</a:t>
                      </a:r>
                      <a:endParaRPr lang="es-CL" sz="1500" b="0" i="0" u="none" strike="noStrike" dirty="0">
                        <a:solidFill>
                          <a:srgbClr val="000000"/>
                        </a:solidFill>
                        <a:effectLst/>
                        <a:latin typeface="Calibri" panose="020F0502020204030204" pitchFamily="34" charset="0"/>
                      </a:endParaRPr>
                    </a:p>
                  </a:txBody>
                  <a:tcPr marL="6241" marR="6241" marT="6241" marB="0" anchor="ctr"/>
                </a:tc>
                <a:tc>
                  <a:txBody>
                    <a:bodyPr/>
                    <a:lstStyle/>
                    <a:p>
                      <a:pPr algn="just" rtl="0" fontAlgn="t"/>
                      <a:r>
                        <a:rPr lang="es-CL" sz="1500" u="none" strike="noStrike" dirty="0">
                          <a:effectLst/>
                        </a:rPr>
                        <a:t>Pendiente</a:t>
                      </a:r>
                      <a:endParaRPr lang="es-CL" sz="1500" b="0" i="0" u="none" strike="noStrike" dirty="0">
                        <a:solidFill>
                          <a:srgbClr val="000000"/>
                        </a:solidFill>
                        <a:effectLst/>
                        <a:latin typeface="Calibri" panose="020F0502020204030204" pitchFamily="34" charset="0"/>
                      </a:endParaRPr>
                    </a:p>
                  </a:txBody>
                  <a:tcPr marL="6241" marR="6241" marT="6241" marB="0"/>
                </a:tc>
              </a:tr>
            </a:tbl>
          </a:graphicData>
        </a:graphic>
      </p:graphicFrame>
      <p:sp>
        <p:nvSpPr>
          <p:cNvPr id="7" name="Rectángulo 6"/>
          <p:cNvSpPr/>
          <p:nvPr/>
        </p:nvSpPr>
        <p:spPr>
          <a:xfrm>
            <a:off x="322164" y="1045386"/>
            <a:ext cx="5258692" cy="646331"/>
          </a:xfrm>
          <a:prstGeom prst="rect">
            <a:avLst/>
          </a:prstGeom>
          <a:solidFill>
            <a:schemeClr val="accent3">
              <a:lumMod val="60000"/>
              <a:lumOff val="40000"/>
            </a:schemeClr>
          </a:solidFill>
        </p:spPr>
        <p:txBody>
          <a:bodyPr wrap="square">
            <a:spAutoFit/>
          </a:bodyPr>
          <a:lstStyle/>
          <a:p>
            <a:pPr algn="just"/>
            <a:r>
              <a:rPr lang="es-CL" b="1" dirty="0" smtClean="0"/>
              <a:t>Subcomisión Mercado interno:</a:t>
            </a:r>
          </a:p>
          <a:p>
            <a:pPr fontAlgn="ctr"/>
            <a:r>
              <a:rPr lang="es-CL" dirty="0" smtClean="0">
                <a:solidFill>
                  <a:srgbClr val="000000"/>
                </a:solidFill>
                <a:latin typeface="Calibri" panose="020F0502020204030204" pitchFamily="34" charset="0"/>
              </a:rPr>
              <a:t>Reuniones ampliadas: 27 </a:t>
            </a:r>
            <a:r>
              <a:rPr lang="es-CL" dirty="0">
                <a:solidFill>
                  <a:srgbClr val="000000"/>
                </a:solidFill>
                <a:latin typeface="Calibri" panose="020F0502020204030204" pitchFamily="34" charset="0"/>
              </a:rPr>
              <a:t>de </a:t>
            </a:r>
            <a:r>
              <a:rPr lang="es-CL" dirty="0" smtClean="0">
                <a:solidFill>
                  <a:srgbClr val="000000"/>
                </a:solidFill>
                <a:latin typeface="Calibri" panose="020F0502020204030204" pitchFamily="34" charset="0"/>
              </a:rPr>
              <a:t>marzo y 23 de junio</a:t>
            </a:r>
            <a:endParaRPr lang="es-CL" sz="3200" dirty="0">
              <a:latin typeface="Arial" panose="020B0604020202020204" pitchFamily="34" charset="0"/>
            </a:endParaRPr>
          </a:p>
        </p:txBody>
      </p:sp>
    </p:spTree>
    <p:extLst>
      <p:ext uri="{BB962C8B-B14F-4D97-AF65-F5344CB8AC3E}">
        <p14:creationId xmlns:p14="http://schemas.microsoft.com/office/powerpoint/2010/main" val="3500364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80920" cy="576064"/>
          </a:xfrm>
        </p:spPr>
        <p:txBody>
          <a:bodyPr/>
          <a:lstStyle/>
          <a:p>
            <a:pPr marL="571500" indent="-571500">
              <a:buFont typeface="+mj-lt"/>
              <a:buAutoNum type="romanUcPeriod" startAt="2"/>
            </a:pPr>
            <a:r>
              <a:rPr lang="es-ES" dirty="0" smtClean="0"/>
              <a:t>Resultados del trabajo conjunto</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1073976511"/>
              </p:ext>
            </p:extLst>
          </p:nvPr>
        </p:nvGraphicFramePr>
        <p:xfrm>
          <a:off x="343496" y="3037588"/>
          <a:ext cx="8373616" cy="3673226"/>
        </p:xfrm>
        <a:graphic>
          <a:graphicData uri="http://schemas.openxmlformats.org/drawingml/2006/table">
            <a:tbl>
              <a:tblPr>
                <a:tableStyleId>{B301B821-A1FF-4177-AEE7-76D212191A09}</a:tableStyleId>
              </a:tblPr>
              <a:tblGrid>
                <a:gridCol w="4267242"/>
                <a:gridCol w="4106374"/>
              </a:tblGrid>
              <a:tr h="1039484">
                <a:tc>
                  <a:txBody>
                    <a:bodyPr/>
                    <a:lstStyle/>
                    <a:p>
                      <a:pPr algn="l" rtl="0" fontAlgn="ctr"/>
                      <a:r>
                        <a:rPr lang="es-CL" sz="1600" u="none" strike="noStrike" dirty="0">
                          <a:effectLst/>
                        </a:rPr>
                        <a:t>Verificar clínicamente que la carne bovina nacional </a:t>
                      </a:r>
                      <a:r>
                        <a:rPr lang="es-CL" sz="1600" u="none" strike="noStrike" dirty="0" smtClean="0">
                          <a:effectLst/>
                        </a:rPr>
                        <a:t>no es </a:t>
                      </a:r>
                      <a:r>
                        <a:rPr lang="es-CL" sz="1600" u="none" strike="noStrike" dirty="0">
                          <a:effectLst/>
                        </a:rPr>
                        <a:t>dañina para la salud</a:t>
                      </a:r>
                      <a:endParaRPr lang="es-CL" sz="1600" b="0" i="0" u="none" strike="noStrike" dirty="0">
                        <a:solidFill>
                          <a:srgbClr val="000000"/>
                        </a:solidFill>
                        <a:effectLst/>
                        <a:latin typeface="Calibri" panose="020F0502020204030204" pitchFamily="34" charset="0"/>
                      </a:endParaRPr>
                    </a:p>
                  </a:txBody>
                  <a:tcPr marL="6241" marR="6241" marT="6241" marB="0" anchor="ctr"/>
                </a:tc>
                <a:tc>
                  <a:txBody>
                    <a:bodyPr/>
                    <a:lstStyle/>
                    <a:p>
                      <a:pPr algn="just" rtl="0" fontAlgn="t"/>
                      <a:r>
                        <a:rPr lang="es-CL" sz="1600" u="none" strike="noStrike" dirty="0" smtClean="0">
                          <a:effectLst/>
                        </a:rPr>
                        <a:t>Presentación</a:t>
                      </a:r>
                      <a:r>
                        <a:rPr lang="es-CL" sz="1600" u="none" strike="noStrike" baseline="0" dirty="0" smtClean="0">
                          <a:effectLst/>
                        </a:rPr>
                        <a:t> a</a:t>
                      </a:r>
                      <a:r>
                        <a:rPr lang="es-CL" sz="1600" u="none" strike="noStrike" dirty="0" smtClean="0">
                          <a:effectLst/>
                        </a:rPr>
                        <a:t> </a:t>
                      </a:r>
                      <a:r>
                        <a:rPr lang="es-CL" sz="1600" u="none" strike="noStrike" dirty="0">
                          <a:effectLst/>
                        </a:rPr>
                        <a:t>profesionales del Departamento Nutrición y Alimentos/División Políticas Públicas del Ministerio de </a:t>
                      </a:r>
                      <a:r>
                        <a:rPr lang="es-CL" sz="1600" u="none" strike="noStrike" dirty="0" smtClean="0">
                          <a:effectLst/>
                        </a:rPr>
                        <a:t>Salud,</a:t>
                      </a:r>
                      <a:r>
                        <a:rPr lang="es-CL" sz="1600" u="none" strike="noStrike" baseline="0" dirty="0" smtClean="0">
                          <a:effectLst/>
                        </a:rPr>
                        <a:t> de los nuevos estudios en composición de ácidos grasos de las carnes bovinas chilenas</a:t>
                      </a:r>
                      <a:endParaRPr lang="es-CL" sz="1600" b="0" i="0" u="none" strike="noStrike" dirty="0">
                        <a:solidFill>
                          <a:srgbClr val="000000"/>
                        </a:solidFill>
                        <a:effectLst/>
                        <a:latin typeface="Calibri" panose="020F0502020204030204" pitchFamily="34" charset="0"/>
                      </a:endParaRPr>
                    </a:p>
                  </a:txBody>
                  <a:tcPr marL="6241" marR="6241" marT="6241" marB="0"/>
                </a:tc>
              </a:tr>
              <a:tr h="1710024">
                <a:tc rowSpan="2">
                  <a:txBody>
                    <a:bodyPr/>
                    <a:lstStyle/>
                    <a:p>
                      <a:pPr algn="l" rtl="0" fontAlgn="ctr"/>
                      <a:r>
                        <a:rPr lang="es-CL" sz="1600" u="none" strike="noStrike" dirty="0">
                          <a:effectLst/>
                        </a:rPr>
                        <a:t>Actualización y mejoramiento del etiquetado de carnes</a:t>
                      </a:r>
                      <a:endParaRPr lang="es-CL" sz="1600" b="0" i="0" u="none" strike="noStrike" dirty="0">
                        <a:solidFill>
                          <a:srgbClr val="000000"/>
                        </a:solidFill>
                        <a:effectLst/>
                        <a:latin typeface="Calibri" panose="020F0502020204030204" pitchFamily="34" charset="0"/>
                      </a:endParaRPr>
                    </a:p>
                  </a:txBody>
                  <a:tcPr marL="6241" marR="6241" marT="6241" marB="0" anchor="ctr"/>
                </a:tc>
                <a:tc>
                  <a:txBody>
                    <a:bodyPr/>
                    <a:lstStyle/>
                    <a:p>
                      <a:pPr algn="just" rtl="0" fontAlgn="t"/>
                      <a:r>
                        <a:rPr lang="es-CL" sz="1600" u="none" strike="noStrike" dirty="0">
                          <a:effectLst/>
                        </a:rPr>
                        <a:t>Se envió un Oficio al Ministerio de Salud solicitándole notificar a la Asociación Chilena de Supermercados las irregularidades detectadas en el etiquetado de las carnes bovinas importadas especialmente lo referido a la composición nutricional de </a:t>
                      </a:r>
                      <a:r>
                        <a:rPr lang="es-CL" sz="1600" u="none" strike="noStrike" dirty="0" smtClean="0">
                          <a:effectLst/>
                        </a:rPr>
                        <a:t>estas.</a:t>
                      </a:r>
                      <a:endParaRPr lang="es-CL" sz="1600" b="0" i="0" u="none" strike="noStrike" dirty="0">
                        <a:solidFill>
                          <a:srgbClr val="000000"/>
                        </a:solidFill>
                        <a:effectLst/>
                        <a:latin typeface="Calibri" panose="020F0502020204030204" pitchFamily="34" charset="0"/>
                      </a:endParaRPr>
                    </a:p>
                  </a:txBody>
                  <a:tcPr marL="6241" marR="6241" marT="6241" marB="0"/>
                </a:tc>
              </a:tr>
              <a:tr h="586913">
                <a:tc vMerge="1">
                  <a:txBody>
                    <a:bodyPr/>
                    <a:lstStyle/>
                    <a:p>
                      <a:endParaRPr lang="es-CL"/>
                    </a:p>
                  </a:txBody>
                  <a:tcPr/>
                </a:tc>
                <a:tc>
                  <a:txBody>
                    <a:bodyPr/>
                    <a:lstStyle/>
                    <a:p>
                      <a:pPr algn="just" rtl="0" fontAlgn="ctr"/>
                      <a:r>
                        <a:rPr lang="es-CL" sz="1600" u="none" strike="noStrike" dirty="0">
                          <a:effectLst/>
                        </a:rPr>
                        <a:t>PUC postuló al  concurso Bienes Públicos de </a:t>
                      </a:r>
                      <a:r>
                        <a:rPr lang="es-CL" sz="1600" u="none" strike="noStrike" dirty="0" err="1" smtClean="0">
                          <a:effectLst/>
                        </a:rPr>
                        <a:t>Corfo</a:t>
                      </a:r>
                      <a:r>
                        <a:rPr lang="es-CL" sz="1600" u="none" strike="noStrike" dirty="0" smtClean="0">
                          <a:effectLst/>
                        </a:rPr>
                        <a:t> (Actualización de la información nutricional)</a:t>
                      </a:r>
                      <a:endParaRPr lang="es-CL" sz="1600" b="0" i="0" u="none" strike="noStrike" dirty="0">
                        <a:solidFill>
                          <a:srgbClr val="000000"/>
                        </a:solidFill>
                        <a:effectLst/>
                        <a:latin typeface="Calibri" panose="020F0502020204030204" pitchFamily="34" charset="0"/>
                      </a:endParaRPr>
                    </a:p>
                  </a:txBody>
                  <a:tcPr marL="6241" marR="6241" marT="6241" marB="0" anchor="ctr"/>
                </a:tc>
              </a:tr>
            </a:tbl>
          </a:graphicData>
        </a:graphic>
      </p:graphicFrame>
      <p:sp>
        <p:nvSpPr>
          <p:cNvPr id="7" name="Rectángulo 6"/>
          <p:cNvSpPr/>
          <p:nvPr/>
        </p:nvSpPr>
        <p:spPr>
          <a:xfrm>
            <a:off x="322164" y="1045386"/>
            <a:ext cx="5258692" cy="646331"/>
          </a:xfrm>
          <a:prstGeom prst="rect">
            <a:avLst/>
          </a:prstGeom>
          <a:solidFill>
            <a:schemeClr val="accent3">
              <a:lumMod val="60000"/>
              <a:lumOff val="40000"/>
            </a:schemeClr>
          </a:solidFill>
        </p:spPr>
        <p:txBody>
          <a:bodyPr wrap="square">
            <a:spAutoFit/>
          </a:bodyPr>
          <a:lstStyle/>
          <a:p>
            <a:pPr algn="just"/>
            <a:r>
              <a:rPr lang="es-CL" b="1" dirty="0" smtClean="0"/>
              <a:t>Subcomisión Mercado interno:</a:t>
            </a:r>
          </a:p>
          <a:p>
            <a:pPr fontAlgn="ctr"/>
            <a:r>
              <a:rPr lang="es-CL" dirty="0" smtClean="0">
                <a:solidFill>
                  <a:srgbClr val="000000"/>
                </a:solidFill>
                <a:latin typeface="Calibri" panose="020F0502020204030204" pitchFamily="34" charset="0"/>
              </a:rPr>
              <a:t>Reuniones ampliadas: 27 </a:t>
            </a:r>
            <a:r>
              <a:rPr lang="es-CL" dirty="0">
                <a:solidFill>
                  <a:srgbClr val="000000"/>
                </a:solidFill>
                <a:latin typeface="Calibri" panose="020F0502020204030204" pitchFamily="34" charset="0"/>
              </a:rPr>
              <a:t>de </a:t>
            </a:r>
            <a:r>
              <a:rPr lang="es-CL" dirty="0" smtClean="0">
                <a:solidFill>
                  <a:srgbClr val="000000"/>
                </a:solidFill>
                <a:latin typeface="Calibri" panose="020F0502020204030204" pitchFamily="34" charset="0"/>
              </a:rPr>
              <a:t>marzo y 23 de junio</a:t>
            </a:r>
            <a:endParaRPr lang="es-CL" sz="3200" dirty="0">
              <a:latin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349230618"/>
              </p:ext>
            </p:extLst>
          </p:nvPr>
        </p:nvGraphicFramePr>
        <p:xfrm>
          <a:off x="343496" y="2420888"/>
          <a:ext cx="8373616" cy="648072"/>
        </p:xfrm>
        <a:graphic>
          <a:graphicData uri="http://schemas.openxmlformats.org/drawingml/2006/table">
            <a:tbl>
              <a:tblPr>
                <a:tableStyleId>{B301B821-A1FF-4177-AEE7-76D212191A09}</a:tableStyleId>
              </a:tblPr>
              <a:tblGrid>
                <a:gridCol w="4267242"/>
                <a:gridCol w="4106374"/>
              </a:tblGrid>
              <a:tr h="382387">
                <a:tc gridSpan="2">
                  <a:txBody>
                    <a:bodyPr/>
                    <a:lstStyle/>
                    <a:p>
                      <a:pPr algn="l" rtl="0" fontAlgn="ctr"/>
                      <a:r>
                        <a:rPr lang="es-CL" sz="1800" b="1" u="none" strike="noStrike" dirty="0">
                          <a:effectLst/>
                        </a:rPr>
                        <a:t>Brecha: Desconocimiento de los atributos de calidad de la carne </a:t>
                      </a:r>
                      <a:r>
                        <a:rPr lang="es-CL" sz="1800" b="1" u="none" strike="noStrike" dirty="0" smtClean="0">
                          <a:effectLst/>
                        </a:rPr>
                        <a:t>nacional (2 de 2)</a:t>
                      </a:r>
                      <a:endParaRPr lang="es-CL" sz="1800" b="1" i="0" u="none" strike="noStrike" dirty="0">
                        <a:solidFill>
                          <a:srgbClr val="000000"/>
                        </a:solidFill>
                        <a:effectLst/>
                        <a:latin typeface="Calibri" panose="020F0502020204030204" pitchFamily="34" charset="0"/>
                      </a:endParaRPr>
                    </a:p>
                  </a:txBody>
                  <a:tcPr marL="6241" marR="6241" marT="6241" marB="0" anchor="ctr"/>
                </a:tc>
                <a:tc hMerge="1">
                  <a:txBody>
                    <a:bodyPr/>
                    <a:lstStyle/>
                    <a:p>
                      <a:endParaRPr lang="es-CL"/>
                    </a:p>
                  </a:txBody>
                  <a:tcPr/>
                </a:tc>
              </a:tr>
              <a:tr h="265685">
                <a:tc>
                  <a:txBody>
                    <a:bodyPr/>
                    <a:lstStyle/>
                    <a:p>
                      <a:pPr algn="l" rtl="0" fontAlgn="ctr"/>
                      <a:r>
                        <a:rPr lang="es-CL" sz="1700" b="1" i="1" u="none" strike="noStrike" dirty="0">
                          <a:effectLst/>
                        </a:rPr>
                        <a:t>Actividades propuestas:</a:t>
                      </a:r>
                      <a:endParaRPr lang="es-CL" sz="1700" b="1" i="1" u="none" strike="noStrike" dirty="0">
                        <a:solidFill>
                          <a:srgbClr val="000000"/>
                        </a:solidFill>
                        <a:effectLst/>
                        <a:latin typeface="Calibri" panose="020F0502020204030204" pitchFamily="34" charset="0"/>
                      </a:endParaRPr>
                    </a:p>
                  </a:txBody>
                  <a:tcPr marL="6241" marR="6241" marT="6241" marB="0" anchor="ctr"/>
                </a:tc>
                <a:tc>
                  <a:txBody>
                    <a:bodyPr/>
                    <a:lstStyle/>
                    <a:p>
                      <a:pPr algn="l" rtl="0" fontAlgn="ctr"/>
                      <a:r>
                        <a:rPr lang="es-CL" sz="1700" b="1" i="1" u="none" strike="noStrike" dirty="0">
                          <a:effectLst/>
                        </a:rPr>
                        <a:t>Actividades realizadas:</a:t>
                      </a:r>
                      <a:endParaRPr lang="es-CL" sz="1700" b="1" i="1" u="none" strike="noStrike" dirty="0">
                        <a:solidFill>
                          <a:srgbClr val="000000"/>
                        </a:solidFill>
                        <a:effectLst/>
                        <a:latin typeface="Calibri" panose="020F0502020204030204" pitchFamily="34" charset="0"/>
                      </a:endParaRPr>
                    </a:p>
                  </a:txBody>
                  <a:tcPr marL="6241" marR="6241" marT="6241" marB="0" anchor="ctr"/>
                </a:tc>
              </a:tr>
            </a:tbl>
          </a:graphicData>
        </a:graphic>
      </p:graphicFrame>
      <p:pic>
        <p:nvPicPr>
          <p:cNvPr id="3074" name="Picture 2" descr="http://www.produccionpecuaria.uchile.cl/images/stories/bovinos_carne/carne_bovina_ag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7450" y="525804"/>
            <a:ext cx="2115646" cy="158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044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22559"/>
            <a:ext cx="8280920" cy="576064"/>
          </a:xfrm>
        </p:spPr>
        <p:txBody>
          <a:bodyPr/>
          <a:lstStyle/>
          <a:p>
            <a:pPr marL="571500" indent="-571500">
              <a:buFont typeface="+mj-lt"/>
              <a:buAutoNum type="romanUcPeriod" startAt="2"/>
            </a:pPr>
            <a:r>
              <a:rPr lang="es-ES" dirty="0" smtClean="0"/>
              <a:t>Resultados del trabajo conjunto</a:t>
            </a:r>
            <a:endParaRPr lang="es-ES" dirty="0"/>
          </a:p>
        </p:txBody>
      </p:sp>
      <p:sp>
        <p:nvSpPr>
          <p:cNvPr id="7" name="Rectángulo 6"/>
          <p:cNvSpPr/>
          <p:nvPr/>
        </p:nvSpPr>
        <p:spPr>
          <a:xfrm>
            <a:off x="338808" y="1336631"/>
            <a:ext cx="5258692" cy="646331"/>
          </a:xfrm>
          <a:prstGeom prst="rect">
            <a:avLst/>
          </a:prstGeom>
          <a:solidFill>
            <a:schemeClr val="accent3">
              <a:lumMod val="60000"/>
              <a:lumOff val="40000"/>
            </a:schemeClr>
          </a:solidFill>
        </p:spPr>
        <p:txBody>
          <a:bodyPr wrap="square">
            <a:spAutoFit/>
          </a:bodyPr>
          <a:lstStyle/>
          <a:p>
            <a:pPr algn="just"/>
            <a:r>
              <a:rPr lang="es-CL" b="1" dirty="0" smtClean="0"/>
              <a:t>Subcomisión Mercado interno:</a:t>
            </a:r>
          </a:p>
          <a:p>
            <a:pPr fontAlgn="ctr"/>
            <a:r>
              <a:rPr lang="es-CL" dirty="0" smtClean="0">
                <a:solidFill>
                  <a:srgbClr val="000000"/>
                </a:solidFill>
                <a:latin typeface="Calibri" panose="020F0502020204030204" pitchFamily="34" charset="0"/>
              </a:rPr>
              <a:t>Reuniones ampliadas: 27 </a:t>
            </a:r>
            <a:r>
              <a:rPr lang="es-CL" dirty="0">
                <a:solidFill>
                  <a:srgbClr val="000000"/>
                </a:solidFill>
                <a:latin typeface="Calibri" panose="020F0502020204030204" pitchFamily="34" charset="0"/>
              </a:rPr>
              <a:t>de </a:t>
            </a:r>
            <a:r>
              <a:rPr lang="es-CL" dirty="0" smtClean="0">
                <a:solidFill>
                  <a:srgbClr val="000000"/>
                </a:solidFill>
                <a:latin typeface="Calibri" panose="020F0502020204030204" pitchFamily="34" charset="0"/>
              </a:rPr>
              <a:t>marzo y 23 de junio</a:t>
            </a:r>
            <a:endParaRPr lang="es-CL" sz="3200" dirty="0">
              <a:latin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015171891"/>
              </p:ext>
            </p:extLst>
          </p:nvPr>
        </p:nvGraphicFramePr>
        <p:xfrm>
          <a:off x="338808" y="3212976"/>
          <a:ext cx="8553672" cy="2128084"/>
        </p:xfrm>
        <a:graphic>
          <a:graphicData uri="http://schemas.openxmlformats.org/drawingml/2006/table">
            <a:tbl>
              <a:tblPr>
                <a:tableStyleId>{B301B821-A1FF-4177-AEE7-76D212191A09}</a:tableStyleId>
              </a:tblPr>
              <a:tblGrid>
                <a:gridCol w="4521224"/>
                <a:gridCol w="4032448"/>
              </a:tblGrid>
              <a:tr h="156021">
                <a:tc gridSpan="2">
                  <a:txBody>
                    <a:bodyPr/>
                    <a:lstStyle/>
                    <a:p>
                      <a:pPr algn="l" rtl="0" fontAlgn="ctr"/>
                      <a:r>
                        <a:rPr lang="es-CL" sz="1800" b="1" u="none" strike="noStrike" dirty="0">
                          <a:effectLst/>
                        </a:rPr>
                        <a:t> Brecha: Necesidad de mejorar los recursos tecnológicos y de capacitación de fiscalización de la NCh1306 of.02 en la carne importada por parte del SAG</a:t>
                      </a:r>
                      <a:endParaRPr lang="es-CL" sz="1800" b="1" i="0" u="none" strike="noStrike" dirty="0">
                        <a:solidFill>
                          <a:srgbClr val="000000"/>
                        </a:solidFill>
                        <a:effectLst/>
                        <a:latin typeface="Calibri" panose="020F0502020204030204" pitchFamily="34" charset="0"/>
                      </a:endParaRPr>
                    </a:p>
                  </a:txBody>
                  <a:tcPr marL="6241" marR="6241" marT="6241" marB="0" anchor="ctr"/>
                </a:tc>
                <a:tc hMerge="1">
                  <a:txBody>
                    <a:bodyPr/>
                    <a:lstStyle/>
                    <a:p>
                      <a:endParaRPr lang="es-CL"/>
                    </a:p>
                  </a:txBody>
                  <a:tcPr/>
                </a:tc>
              </a:tr>
              <a:tr h="156021">
                <a:tc>
                  <a:txBody>
                    <a:bodyPr/>
                    <a:lstStyle/>
                    <a:p>
                      <a:pPr algn="l" rtl="0" fontAlgn="ctr"/>
                      <a:r>
                        <a:rPr lang="es-CL" sz="1700" b="1" i="1" u="none" strike="noStrike" dirty="0">
                          <a:effectLst/>
                        </a:rPr>
                        <a:t>Actividades propuestas:</a:t>
                      </a:r>
                      <a:endParaRPr lang="es-CL" sz="1700" b="1" i="1" u="none" strike="noStrike" dirty="0">
                        <a:solidFill>
                          <a:srgbClr val="000000"/>
                        </a:solidFill>
                        <a:effectLst/>
                        <a:latin typeface="Calibri" panose="020F0502020204030204" pitchFamily="34" charset="0"/>
                      </a:endParaRPr>
                    </a:p>
                  </a:txBody>
                  <a:tcPr marL="6241" marR="6241" marT="6241" marB="0" anchor="ctr"/>
                </a:tc>
                <a:tc>
                  <a:txBody>
                    <a:bodyPr/>
                    <a:lstStyle/>
                    <a:p>
                      <a:pPr algn="l" rtl="0" fontAlgn="ctr"/>
                      <a:r>
                        <a:rPr lang="es-CL" sz="1700" b="1" i="1" u="none" strike="noStrike" dirty="0">
                          <a:effectLst/>
                        </a:rPr>
                        <a:t>Actividades realizadas:</a:t>
                      </a:r>
                      <a:endParaRPr lang="es-CL" sz="1700" b="1" i="1" u="none" strike="noStrike" dirty="0">
                        <a:solidFill>
                          <a:srgbClr val="000000"/>
                        </a:solidFill>
                        <a:effectLst/>
                        <a:latin typeface="Calibri" panose="020F0502020204030204" pitchFamily="34" charset="0"/>
                      </a:endParaRPr>
                    </a:p>
                  </a:txBody>
                  <a:tcPr marL="6241" marR="6241" marT="6241" marB="0" anchor="ctr"/>
                </a:tc>
              </a:tr>
              <a:tr h="156021">
                <a:tc>
                  <a:txBody>
                    <a:bodyPr/>
                    <a:lstStyle/>
                    <a:p>
                      <a:pPr algn="l" rtl="0" fontAlgn="ctr"/>
                      <a:r>
                        <a:rPr lang="es-CL" sz="1700" u="none" strike="noStrike">
                          <a:effectLst/>
                        </a:rPr>
                        <a:t>Realizar auditorías a las plantas procesadora de carne en el extranjero</a:t>
                      </a:r>
                      <a:endParaRPr lang="es-CL" sz="1700" b="0" i="0" u="none" strike="noStrike">
                        <a:solidFill>
                          <a:srgbClr val="000000"/>
                        </a:solidFill>
                        <a:effectLst/>
                        <a:latin typeface="Calibri" panose="020F0502020204030204" pitchFamily="34" charset="0"/>
                      </a:endParaRPr>
                    </a:p>
                  </a:txBody>
                  <a:tcPr marL="6241" marR="6241" marT="6241" marB="0" anchor="ctr"/>
                </a:tc>
                <a:tc>
                  <a:txBody>
                    <a:bodyPr/>
                    <a:lstStyle/>
                    <a:p>
                      <a:pPr algn="just" rtl="0" fontAlgn="ctr"/>
                      <a:r>
                        <a:rPr lang="es-CL" sz="1700" u="none" strike="noStrike" dirty="0">
                          <a:effectLst/>
                        </a:rPr>
                        <a:t>Se realizó una auditoría en Brasil</a:t>
                      </a:r>
                      <a:endParaRPr lang="es-CL" sz="1700" b="0" i="0" u="none" strike="noStrike" dirty="0">
                        <a:solidFill>
                          <a:srgbClr val="000000"/>
                        </a:solidFill>
                        <a:effectLst/>
                        <a:latin typeface="Calibri" panose="020F0502020204030204" pitchFamily="34" charset="0"/>
                      </a:endParaRPr>
                    </a:p>
                  </a:txBody>
                  <a:tcPr marL="6241" marR="6241" marT="6241" marB="0" anchor="ctr"/>
                </a:tc>
              </a:tr>
              <a:tr h="156021">
                <a:tc>
                  <a:txBody>
                    <a:bodyPr/>
                    <a:lstStyle/>
                    <a:p>
                      <a:pPr algn="l" rtl="0" fontAlgn="ctr"/>
                      <a:r>
                        <a:rPr lang="es-CL" sz="1700" u="none" strike="noStrike" dirty="0">
                          <a:effectLst/>
                        </a:rPr>
                        <a:t>Apoyar el desarrollo de investigaciones en </a:t>
                      </a:r>
                      <a:r>
                        <a:rPr lang="es-CL" sz="1700" u="none" strike="noStrike" dirty="0" smtClean="0">
                          <a:effectLst/>
                        </a:rPr>
                        <a:t>nuevas </a:t>
                      </a:r>
                      <a:r>
                        <a:rPr lang="es-CL" sz="1700" u="none" strike="noStrike" dirty="0">
                          <a:effectLst/>
                        </a:rPr>
                        <a:t>técnicas de verificación</a:t>
                      </a:r>
                      <a:endParaRPr lang="es-CL" sz="1700" b="0" i="0" u="none" strike="noStrike" dirty="0">
                        <a:solidFill>
                          <a:srgbClr val="000000"/>
                        </a:solidFill>
                        <a:effectLst/>
                        <a:latin typeface="Calibri" panose="020F0502020204030204" pitchFamily="34" charset="0"/>
                      </a:endParaRPr>
                    </a:p>
                  </a:txBody>
                  <a:tcPr marL="6241" marR="6241" marT="6241" marB="0" anchor="ctr"/>
                </a:tc>
                <a:tc>
                  <a:txBody>
                    <a:bodyPr/>
                    <a:lstStyle/>
                    <a:p>
                      <a:pPr algn="just" rtl="0" fontAlgn="ctr"/>
                      <a:r>
                        <a:rPr lang="es-CL" sz="1700" u="none" strike="noStrike" dirty="0" smtClean="0">
                          <a:effectLst/>
                        </a:rPr>
                        <a:t> INIA </a:t>
                      </a:r>
                      <a:r>
                        <a:rPr lang="es-CL" sz="1700" u="none" strike="noStrike" dirty="0">
                          <a:effectLst/>
                        </a:rPr>
                        <a:t>postuló a un proyecto </a:t>
                      </a:r>
                      <a:r>
                        <a:rPr lang="es-CL" sz="1700" u="none" strike="noStrike" dirty="0" err="1" smtClean="0">
                          <a:effectLst/>
                        </a:rPr>
                        <a:t>Fondef</a:t>
                      </a:r>
                      <a:r>
                        <a:rPr lang="es-CL" sz="1700" u="none" strike="noStrike" dirty="0" smtClean="0">
                          <a:effectLst/>
                        </a:rPr>
                        <a:t> (uso de </a:t>
                      </a:r>
                      <a:r>
                        <a:rPr lang="es-CL" sz="1700" u="none" strike="noStrike" dirty="0" err="1" smtClean="0">
                          <a:effectLst/>
                        </a:rPr>
                        <a:t>telómeros</a:t>
                      </a:r>
                      <a:r>
                        <a:rPr lang="es-CL" sz="1700" u="none" strike="noStrike" baseline="0" dirty="0" smtClean="0">
                          <a:effectLst/>
                        </a:rPr>
                        <a:t> para predecir la edad de los animales)</a:t>
                      </a:r>
                      <a:endParaRPr lang="es-CL" sz="1700" b="0" i="0" u="none" strike="noStrike" dirty="0">
                        <a:solidFill>
                          <a:srgbClr val="000000"/>
                        </a:solidFill>
                        <a:effectLst/>
                        <a:latin typeface="Calibri" panose="020F0502020204030204" pitchFamily="34" charset="0"/>
                      </a:endParaRPr>
                    </a:p>
                  </a:txBody>
                  <a:tcPr marL="6241" marR="6241" marT="6241" marB="0" anchor="ctr"/>
                </a:tc>
              </a:tr>
            </a:tbl>
          </a:graphicData>
        </a:graphic>
      </p:graphicFrame>
      <p:pic>
        <p:nvPicPr>
          <p:cNvPr id="8" name="Imagen 7"/>
          <p:cNvPicPr>
            <a:picLocks noChangeAspect="1"/>
          </p:cNvPicPr>
          <p:nvPr/>
        </p:nvPicPr>
        <p:blipFill>
          <a:blip r:embed="rId3"/>
          <a:stretch>
            <a:fillRect/>
          </a:stretch>
        </p:blipFill>
        <p:spPr>
          <a:xfrm>
            <a:off x="6156176" y="1144248"/>
            <a:ext cx="2115495" cy="1585097"/>
          </a:xfrm>
          <a:prstGeom prst="rect">
            <a:avLst/>
          </a:prstGeom>
        </p:spPr>
      </p:pic>
    </p:spTree>
    <p:extLst>
      <p:ext uri="{BB962C8B-B14F-4D97-AF65-F5344CB8AC3E}">
        <p14:creationId xmlns:p14="http://schemas.microsoft.com/office/powerpoint/2010/main" val="4226736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rta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saltar Ide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3DC5D1778FB564AA3B3B15354BF2E05" ma:contentTypeVersion="0" ma:contentTypeDescription="Crear nuevo documento." ma:contentTypeScope="" ma:versionID="f1ceda736a6e6fb2c4425659a1089c66">
  <xsd:schema xmlns:xsd="http://www.w3.org/2001/XMLSchema" xmlns:xs="http://www.w3.org/2001/XMLSchema" xmlns:p="http://schemas.microsoft.com/office/2006/metadata/properties" targetNamespace="http://schemas.microsoft.com/office/2006/metadata/properties" ma:root="true" ma:fieldsID="2ae3c8bb109852272e26023fe86dc3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98E62E-12C7-464A-AED9-B2C751A499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A3922D3-6326-4760-93EC-F55F17515B8E}">
  <ds:schemaRefs>
    <ds:schemaRef ds:uri="http://schemas.microsoft.com/sharepoint/v3/contenttype/forms"/>
  </ds:schemaRefs>
</ds:datastoreItem>
</file>

<file path=customXml/itemProps3.xml><?xml version="1.0" encoding="utf-8"?>
<ds:datastoreItem xmlns:ds="http://schemas.openxmlformats.org/officeDocument/2006/customXml" ds:itemID="{175C62D8-7B78-4A15-822A-711839FB7685}">
  <ds:schemaRefs>
    <ds:schemaRef ds:uri="http://schemas.microsoft.com/office/2006/metadata/properties"/>
    <ds:schemaRef ds:uri="http://purl.org/dc/elements/1.1/"/>
    <ds:schemaRef ds:uri="http://purl.org/dc/dcmitype/"/>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6662</TotalTime>
  <Words>1195</Words>
  <Application>Microsoft Office PowerPoint</Application>
  <PresentationFormat>Presentación en pantalla (4:3)</PresentationFormat>
  <Paragraphs>164</Paragraphs>
  <Slides>15</Slides>
  <Notes>15</Notes>
  <HiddenSlides>0</HiddenSlides>
  <MMClips>0</MMClips>
  <ScaleCrop>false</ScaleCrop>
  <HeadingPairs>
    <vt:vector size="6" baseType="variant">
      <vt:variant>
        <vt:lpstr>Fuentes usadas</vt:lpstr>
      </vt:variant>
      <vt:variant>
        <vt:i4>2</vt:i4>
      </vt:variant>
      <vt:variant>
        <vt:lpstr>Tema</vt:lpstr>
      </vt:variant>
      <vt:variant>
        <vt:i4>3</vt:i4>
      </vt:variant>
      <vt:variant>
        <vt:lpstr>Títulos de diapositiva</vt:lpstr>
      </vt:variant>
      <vt:variant>
        <vt:i4>15</vt:i4>
      </vt:variant>
    </vt:vector>
  </HeadingPairs>
  <TitlesOfParts>
    <vt:vector size="20" baseType="lpstr">
      <vt:lpstr>Arial</vt:lpstr>
      <vt:lpstr>Calibri</vt:lpstr>
      <vt:lpstr>Normal</vt:lpstr>
      <vt:lpstr>Portada</vt:lpstr>
      <vt:lpstr>Resaltar Idea</vt:lpstr>
      <vt:lpstr>Comisión Nacional para la Ganadería de Carne Cuenta 2014 - 2015 </vt:lpstr>
      <vt:lpstr>Temario</vt:lpstr>
      <vt:lpstr>Estado del Arte</vt:lpstr>
      <vt:lpstr>Actores</vt:lpstr>
      <vt:lpstr>Resultados del trabajo conjunto</vt:lpstr>
      <vt:lpstr>Resultados del trabajo conjunto</vt:lpstr>
      <vt:lpstr>Resultados del trabajo conjunto</vt:lpstr>
      <vt:lpstr>Resultados del trabajo conjunto</vt:lpstr>
      <vt:lpstr>Resultados del trabajo conjunto</vt:lpstr>
      <vt:lpstr>Resultados del trabajo conjunto</vt:lpstr>
      <vt:lpstr>Resultados del trabajo conjunto en regiones</vt:lpstr>
      <vt:lpstr>Desafíos 2016 (temas avanzados)</vt:lpstr>
      <vt:lpstr>Desafíos 2016 (temas nuevos)</vt:lpstr>
      <vt:lpstr>Muchas gracias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Bernabé Tapia Cruz</dc:creator>
  <cp:lastModifiedBy>Alicia Canales Meza</cp:lastModifiedBy>
  <cp:revision>373</cp:revision>
  <cp:lastPrinted>2015-12-11T15:20:17Z</cp:lastPrinted>
  <dcterms:created xsi:type="dcterms:W3CDTF">2014-08-19T16:50:41Z</dcterms:created>
  <dcterms:modified xsi:type="dcterms:W3CDTF">2016-06-10T19:51:58Z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0x01010053DC5D1778FB564AA3B3B15354BF2E05</vt:lpwstr>
  </property>
</Properties>
</file>